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9" r:id="rId1"/>
  </p:sldMasterIdLst>
  <p:notesMasterIdLst>
    <p:notesMasterId r:id="rId11"/>
  </p:notesMasterIdLst>
  <p:sldIdLst>
    <p:sldId id="281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</p:sldIdLst>
  <p:sldSz cx="9144000" cy="6858000" type="screen4x3"/>
  <p:notesSz cx="6858000" cy="9144000"/>
  <p:custDataLst>
    <p:tags r:id="rId12"/>
  </p:custDataLst>
  <p:defaultTextStyle>
    <a:defPPr>
      <a:defRPr lang="ar-SA"/>
    </a:defPPr>
    <a:lvl1pPr algn="r" rtl="1" fontAlgn="base">
      <a:spcBef>
        <a:spcPct val="0"/>
      </a:spcBef>
      <a:spcAft>
        <a:spcPct val="0"/>
      </a:spcAft>
      <a:defRPr kumimoji="1" sz="4000" b="1" kern="1200">
        <a:solidFill>
          <a:schemeClr val="tx1"/>
        </a:solidFill>
        <a:latin typeface="Monotype Corsiva" pitchFamily="66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umimoji="1" sz="4000" b="1" kern="1200">
        <a:solidFill>
          <a:schemeClr val="tx1"/>
        </a:solidFill>
        <a:latin typeface="Monotype Corsiva" pitchFamily="66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umimoji="1" sz="4000" b="1" kern="1200">
        <a:solidFill>
          <a:schemeClr val="tx1"/>
        </a:solidFill>
        <a:latin typeface="Monotype Corsiva" pitchFamily="66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umimoji="1" sz="4000" b="1" kern="1200">
        <a:solidFill>
          <a:schemeClr val="tx1"/>
        </a:solidFill>
        <a:latin typeface="Monotype Corsiva" pitchFamily="66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umimoji="1" sz="4000" b="1" kern="1200">
        <a:solidFill>
          <a:schemeClr val="tx1"/>
        </a:solidFill>
        <a:latin typeface="Monotype Corsiva" pitchFamily="66" charset="0"/>
        <a:ea typeface="+mn-ea"/>
        <a:cs typeface="Arial" pitchFamily="34" charset="0"/>
      </a:defRPr>
    </a:lvl5pPr>
    <a:lvl6pPr marL="2286000" algn="r" defTabSz="914400" rtl="1" eaLnBrk="1" latinLnBrk="0" hangingPunct="1">
      <a:defRPr kumimoji="1" sz="4000" b="1" kern="1200">
        <a:solidFill>
          <a:schemeClr val="tx1"/>
        </a:solidFill>
        <a:latin typeface="Monotype Corsiva" pitchFamily="66" charset="0"/>
        <a:ea typeface="+mn-ea"/>
        <a:cs typeface="Arial" pitchFamily="34" charset="0"/>
      </a:defRPr>
    </a:lvl6pPr>
    <a:lvl7pPr marL="2743200" algn="r" defTabSz="914400" rtl="1" eaLnBrk="1" latinLnBrk="0" hangingPunct="1">
      <a:defRPr kumimoji="1" sz="4000" b="1" kern="1200">
        <a:solidFill>
          <a:schemeClr val="tx1"/>
        </a:solidFill>
        <a:latin typeface="Monotype Corsiva" pitchFamily="66" charset="0"/>
        <a:ea typeface="+mn-ea"/>
        <a:cs typeface="Arial" pitchFamily="34" charset="0"/>
      </a:defRPr>
    </a:lvl7pPr>
    <a:lvl8pPr marL="3200400" algn="r" defTabSz="914400" rtl="1" eaLnBrk="1" latinLnBrk="0" hangingPunct="1">
      <a:defRPr kumimoji="1" sz="4000" b="1" kern="1200">
        <a:solidFill>
          <a:schemeClr val="tx1"/>
        </a:solidFill>
        <a:latin typeface="Monotype Corsiva" pitchFamily="66" charset="0"/>
        <a:ea typeface="+mn-ea"/>
        <a:cs typeface="Arial" pitchFamily="34" charset="0"/>
      </a:defRPr>
    </a:lvl8pPr>
    <a:lvl9pPr marL="3657600" algn="r" defTabSz="914400" rtl="1" eaLnBrk="1" latinLnBrk="0" hangingPunct="1">
      <a:defRPr kumimoji="1" sz="4000" b="1" kern="1200">
        <a:solidFill>
          <a:schemeClr val="tx1"/>
        </a:solidFill>
        <a:latin typeface="Monotype Corsiva" pitchFamily="66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FFFF00"/>
    <a:srgbClr val="009900"/>
    <a:srgbClr val="0000FF"/>
    <a:srgbClr val="800000"/>
    <a:srgbClr val="00CC00"/>
    <a:srgbClr val="CC0000"/>
    <a:srgbClr val="CCCC00"/>
    <a:srgbClr val="00FFFF"/>
    <a:srgbClr val="66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574" autoAdjust="0"/>
    <p:restoredTop sz="94671" autoAdjust="0"/>
  </p:normalViewPr>
  <p:slideViewPr>
    <p:cSldViewPr>
      <p:cViewPr>
        <p:scale>
          <a:sx n="100" d="100"/>
          <a:sy n="100" d="100"/>
        </p:scale>
        <p:origin x="-6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 b="0">
                <a:latin typeface="Arial" pitchFamily="34" charset="0"/>
              </a:defRPr>
            </a:lvl1pPr>
          </a:lstStyle>
          <a:p>
            <a:pPr>
              <a:defRPr/>
            </a:pPr>
            <a:fld id="{16B18C4D-935D-4286-897A-00F58D5EC65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16592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EG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718897-D88E-46B1-8A64-F5F3BEC6F229}" type="slidenum">
              <a:rPr lang="ar-SA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EG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718897-D88E-46B1-8A64-F5F3BEC6F229}" type="slidenum">
              <a:rPr lang="ar-SA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EG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718897-D88E-46B1-8A64-F5F3BEC6F229}" type="slidenum">
              <a:rPr lang="ar-SA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EG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718897-D88E-46B1-8A64-F5F3BEC6F229}" type="slidenum">
              <a:rPr lang="ar-SA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EG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718897-D88E-46B1-8A64-F5F3BEC6F229}" type="slidenum">
              <a:rPr lang="ar-SA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EG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718897-D88E-46B1-8A64-F5F3BEC6F229}" type="slidenum">
              <a:rPr lang="ar-SA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EG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718897-D88E-46B1-8A64-F5F3BEC6F229}" type="slidenum">
              <a:rPr lang="ar-SA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EG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718897-D88E-46B1-8A64-F5F3BEC6F229}" type="slidenum">
              <a:rPr lang="ar-SA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EG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718897-D88E-46B1-8A64-F5F3BEC6F229}" type="slidenum">
              <a:rPr lang="ar-SA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6967-753B-434F-A0FB-67CC4C3ADF68}" type="datetimeFigureOut">
              <a:rPr lang="ar-AE" smtClean="0"/>
              <a:t>25/12/1434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F298-A5D3-4F9A-A99C-4E7F25DB98D0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6967-753B-434F-A0FB-67CC4C3ADF68}" type="datetimeFigureOut">
              <a:rPr lang="ar-AE" smtClean="0"/>
              <a:t>25/12/1434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F298-A5D3-4F9A-A99C-4E7F25DB98D0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6967-753B-434F-A0FB-67CC4C3ADF68}" type="datetimeFigureOut">
              <a:rPr lang="ar-AE" smtClean="0"/>
              <a:t>25/12/1434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F298-A5D3-4F9A-A99C-4E7F25DB98D0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6967-753B-434F-A0FB-67CC4C3ADF68}" type="datetimeFigureOut">
              <a:rPr lang="ar-AE" smtClean="0"/>
              <a:t>25/12/1434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F298-A5D3-4F9A-A99C-4E7F25DB98D0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6967-753B-434F-A0FB-67CC4C3ADF68}" type="datetimeFigureOut">
              <a:rPr lang="ar-AE" smtClean="0"/>
              <a:t>25/12/1434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F298-A5D3-4F9A-A99C-4E7F25DB98D0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6967-753B-434F-A0FB-67CC4C3ADF68}" type="datetimeFigureOut">
              <a:rPr lang="ar-AE" smtClean="0"/>
              <a:t>25/12/1434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F298-A5D3-4F9A-A99C-4E7F25DB98D0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6967-753B-434F-A0FB-67CC4C3ADF68}" type="datetimeFigureOut">
              <a:rPr lang="ar-AE" smtClean="0"/>
              <a:t>25/12/1434</a:t>
            </a:fld>
            <a:endParaRPr lang="ar-AE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F298-A5D3-4F9A-A99C-4E7F25DB98D0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6967-753B-434F-A0FB-67CC4C3ADF68}" type="datetimeFigureOut">
              <a:rPr lang="ar-AE" smtClean="0"/>
              <a:t>25/12/1434</a:t>
            </a:fld>
            <a:endParaRPr lang="ar-AE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F298-A5D3-4F9A-A99C-4E7F25DB98D0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6967-753B-434F-A0FB-67CC4C3ADF68}" type="datetimeFigureOut">
              <a:rPr lang="ar-AE" smtClean="0"/>
              <a:t>25/12/1434</a:t>
            </a:fld>
            <a:endParaRPr lang="ar-AE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F298-A5D3-4F9A-A99C-4E7F25DB98D0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6967-753B-434F-A0FB-67CC4C3ADF68}" type="datetimeFigureOut">
              <a:rPr lang="ar-AE" smtClean="0"/>
              <a:t>25/12/1434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F298-A5D3-4F9A-A99C-4E7F25DB98D0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6967-753B-434F-A0FB-67CC4C3ADF68}" type="datetimeFigureOut">
              <a:rPr lang="ar-AE" smtClean="0"/>
              <a:t>25/12/1434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F298-A5D3-4F9A-A99C-4E7F25DB98D0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66967-753B-434F-A0FB-67CC4C3ADF68}" type="datetimeFigureOut">
              <a:rPr lang="ar-AE" smtClean="0"/>
              <a:t>25/12/1434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FF298-A5D3-4F9A-A99C-4E7F25DB98D0}" type="slidenum">
              <a:rPr lang="ar-AE" smtClean="0"/>
              <a:t>‹#›</a:t>
            </a:fld>
            <a:endParaRPr lang="ar-A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59407994"/>
              </p:ext>
            </p:extLst>
          </p:nvPr>
        </p:nvGraphicFramePr>
        <p:xfrm>
          <a:off x="467544" y="544488"/>
          <a:ext cx="8206358" cy="5852080"/>
        </p:xfrm>
        <a:graphic>
          <a:graphicData uri="http://schemas.openxmlformats.org/drawingml/2006/table">
            <a:tbl>
              <a:tblPr rtl="1"/>
              <a:tblGrid>
                <a:gridCol w="524644"/>
                <a:gridCol w="1045096"/>
                <a:gridCol w="870586"/>
                <a:gridCol w="653360"/>
                <a:gridCol w="955360"/>
                <a:gridCol w="963586"/>
                <a:gridCol w="1050304"/>
                <a:gridCol w="1011188"/>
                <a:gridCol w="1132234"/>
              </a:tblGrid>
              <a:tr h="24159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نوع المركب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هاليدات ألكيل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الإيثيرات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أمينات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كحولات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ألدهيدات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كيتونات</a:t>
                      </a:r>
                      <a:endParaRPr lang="en-US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5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أحماض كربوكسيلية</a:t>
                      </a:r>
                      <a:endParaRPr lang="en-US" sz="11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الاسترات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768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المجموعة </a:t>
                      </a: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الوظيفية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هالوجين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O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–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الإيثر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NH</a:t>
                      </a:r>
                      <a:r>
                        <a:rPr lang="en-US" sz="1200" b="1" i="1" baseline="-250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أمينو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OH  </a:t>
                      </a:r>
                      <a:r>
                        <a:rPr lang="ar-SA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هيدروكسيل</a:t>
                      </a:r>
                      <a:r>
                        <a:rPr lang="en-US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288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الصيغة العامة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 -X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 -O- R</a:t>
                      </a:r>
                      <a:r>
                        <a:rPr lang="en-US" sz="1200" b="1" i="1" baseline="30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\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 -OH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17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قاعدة التسمية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رقم+هالوجين+ و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ألكان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اسم شقي الألكيل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كلمة إيثر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ألكيل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أمين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رقم + الكان +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ول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الكان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ال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رقم + الكان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ون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الكان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ويك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ألكيل + ألكان +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وات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816">
                <a:tc rowSpan="5"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الأمثلة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-Cl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-O-CH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-NH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rtl="1"/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-OH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5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ثنائي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برومو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بيوتان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ثنائي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إيثيل إيثر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ثنائي إيثيل أمين</a:t>
                      </a: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بيوتانول</a:t>
                      </a:r>
                      <a:endParaRPr lang="en-US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ميثيل بيوتانال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ميثيل-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بنتانون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حمض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ميثانويك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ميثانوات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22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ثنائي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يودو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بنتان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بيوتيل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إيثيل إيثر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rtl="1"/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ثلاثي إيثيل أمين</a:t>
                      </a: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إيثانديول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كلورو بنتانال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إيثيل-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بنتانون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برومو بنتانويك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بيوتيل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بروبانوات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75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ثنائي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كلورو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يودو 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بروبيل 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إيثر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بروبيل أمين</a:t>
                      </a:r>
                      <a:endParaRPr lang="en-US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بروبانتريول</a:t>
                      </a:r>
                      <a:endParaRPr lang="en-US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ميثانال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هكسانون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حمض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بروبانويك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فينيل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ميثانوات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405" name="Group 189"/>
          <p:cNvGrpSpPr>
            <a:grpSpLocks/>
          </p:cNvGrpSpPr>
          <p:nvPr/>
        </p:nvGrpSpPr>
        <p:grpSpPr bwMode="auto">
          <a:xfrm>
            <a:off x="3673996" y="821852"/>
            <a:ext cx="865187" cy="615940"/>
            <a:chOff x="9287" y="7223"/>
            <a:chExt cx="1361" cy="969"/>
          </a:xfrm>
        </p:grpSpPr>
        <p:sp>
          <p:nvSpPr>
            <p:cNvPr id="9406" name="Text Box 190"/>
            <p:cNvSpPr txBox="1">
              <a:spLocks noChangeArrowheads="1"/>
            </p:cNvSpPr>
            <p:nvPr/>
          </p:nvSpPr>
          <p:spPr bwMode="auto">
            <a:xfrm>
              <a:off x="9745" y="7223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07" name="Text Box 191"/>
            <p:cNvSpPr txBox="1">
              <a:spLocks noChangeArrowheads="1"/>
            </p:cNvSpPr>
            <p:nvPr/>
          </p:nvSpPr>
          <p:spPr bwMode="auto">
            <a:xfrm>
              <a:off x="9287" y="7512"/>
              <a:ext cx="1361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–C–H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EG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كربونيل طرفية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408" name="Group 192"/>
            <p:cNvGrpSpPr>
              <a:grpSpLocks/>
            </p:cNvGrpSpPr>
            <p:nvPr/>
          </p:nvGrpSpPr>
          <p:grpSpPr bwMode="auto">
            <a:xfrm>
              <a:off x="9880" y="7542"/>
              <a:ext cx="44" cy="57"/>
              <a:chOff x="2225" y="10082"/>
              <a:chExt cx="44" cy="115"/>
            </a:xfrm>
          </p:grpSpPr>
          <p:cxnSp>
            <p:nvCxnSpPr>
              <p:cNvPr id="9409" name="AutoShape 193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9410" name="AutoShape 194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9411" name="Group 195"/>
          <p:cNvGrpSpPr>
            <a:grpSpLocks/>
          </p:cNvGrpSpPr>
          <p:nvPr/>
        </p:nvGrpSpPr>
        <p:grpSpPr bwMode="auto">
          <a:xfrm>
            <a:off x="2714585" y="821868"/>
            <a:ext cx="914137" cy="606405"/>
            <a:chOff x="9197" y="7253"/>
            <a:chExt cx="1438" cy="954"/>
          </a:xfrm>
        </p:grpSpPr>
        <p:sp>
          <p:nvSpPr>
            <p:cNvPr id="9412" name="Text Box 196"/>
            <p:cNvSpPr txBox="1">
              <a:spLocks noChangeArrowheads="1"/>
            </p:cNvSpPr>
            <p:nvPr/>
          </p:nvSpPr>
          <p:spPr bwMode="auto">
            <a:xfrm>
              <a:off x="9715" y="7253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13" name="Text Box 197"/>
            <p:cNvSpPr txBox="1">
              <a:spLocks noChangeArrowheads="1"/>
            </p:cNvSpPr>
            <p:nvPr/>
          </p:nvSpPr>
          <p:spPr bwMode="auto">
            <a:xfrm>
              <a:off x="9197" y="7527"/>
              <a:ext cx="1438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 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ar-EG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كربونيل داخلية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414" name="Group 198"/>
            <p:cNvGrpSpPr>
              <a:grpSpLocks/>
            </p:cNvGrpSpPr>
            <p:nvPr/>
          </p:nvGrpSpPr>
          <p:grpSpPr bwMode="auto">
            <a:xfrm>
              <a:off x="9880" y="7542"/>
              <a:ext cx="44" cy="57"/>
              <a:chOff x="2225" y="10082"/>
              <a:chExt cx="44" cy="115"/>
            </a:xfrm>
          </p:grpSpPr>
          <p:cxnSp>
            <p:nvCxnSpPr>
              <p:cNvPr id="9415" name="AutoShape 199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9416" name="AutoShape 200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9417" name="Group 201"/>
          <p:cNvGrpSpPr>
            <a:grpSpLocks/>
          </p:cNvGrpSpPr>
          <p:nvPr/>
        </p:nvGrpSpPr>
        <p:grpSpPr bwMode="auto">
          <a:xfrm>
            <a:off x="1716098" y="819155"/>
            <a:ext cx="863600" cy="606405"/>
            <a:chOff x="4132" y="7031"/>
            <a:chExt cx="1361" cy="954"/>
          </a:xfrm>
        </p:grpSpPr>
        <p:sp>
          <p:nvSpPr>
            <p:cNvPr id="9418" name="Text Box 202"/>
            <p:cNvSpPr txBox="1">
              <a:spLocks noChangeArrowheads="1"/>
            </p:cNvSpPr>
            <p:nvPr/>
          </p:nvSpPr>
          <p:spPr bwMode="auto">
            <a:xfrm>
              <a:off x="4455" y="703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19" name="Text Box 203"/>
            <p:cNvSpPr txBox="1">
              <a:spLocks noChangeArrowheads="1"/>
            </p:cNvSpPr>
            <p:nvPr/>
          </p:nvSpPr>
          <p:spPr bwMode="auto">
            <a:xfrm>
              <a:off x="4132" y="7305"/>
              <a:ext cx="1361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–C–OH 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EG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كربوكسيل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420" name="Group 204"/>
            <p:cNvGrpSpPr>
              <a:grpSpLocks/>
            </p:cNvGrpSpPr>
            <p:nvPr/>
          </p:nvGrpSpPr>
          <p:grpSpPr bwMode="auto">
            <a:xfrm>
              <a:off x="4620" y="7335"/>
              <a:ext cx="44" cy="57"/>
              <a:chOff x="2225" y="10082"/>
              <a:chExt cx="44" cy="115"/>
            </a:xfrm>
          </p:grpSpPr>
          <p:cxnSp>
            <p:nvCxnSpPr>
              <p:cNvPr id="9421" name="AutoShape 205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9422" name="AutoShape 206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9423" name="Group 207"/>
          <p:cNvGrpSpPr>
            <a:grpSpLocks/>
          </p:cNvGrpSpPr>
          <p:nvPr/>
        </p:nvGrpSpPr>
        <p:grpSpPr bwMode="auto">
          <a:xfrm>
            <a:off x="510948" y="819148"/>
            <a:ext cx="1005560" cy="615940"/>
            <a:chOff x="7549" y="7111"/>
            <a:chExt cx="1583" cy="969"/>
          </a:xfrm>
        </p:grpSpPr>
        <p:sp>
          <p:nvSpPr>
            <p:cNvPr id="9424" name="Text Box 208"/>
            <p:cNvSpPr txBox="1">
              <a:spLocks noChangeArrowheads="1"/>
            </p:cNvSpPr>
            <p:nvPr/>
          </p:nvSpPr>
          <p:spPr bwMode="auto">
            <a:xfrm>
              <a:off x="8052" y="71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25" name="Text Box 209"/>
            <p:cNvSpPr txBox="1">
              <a:spLocks noChangeArrowheads="1"/>
            </p:cNvSpPr>
            <p:nvPr/>
          </p:nvSpPr>
          <p:spPr bwMode="auto">
            <a:xfrm>
              <a:off x="7549" y="7400"/>
              <a:ext cx="1583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–C–O- 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EG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ألكوكسي كربونيل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426" name="Group 210"/>
            <p:cNvGrpSpPr>
              <a:grpSpLocks/>
            </p:cNvGrpSpPr>
            <p:nvPr/>
          </p:nvGrpSpPr>
          <p:grpSpPr bwMode="auto">
            <a:xfrm>
              <a:off x="8187" y="7430"/>
              <a:ext cx="44" cy="57"/>
              <a:chOff x="8187" y="7430"/>
              <a:chExt cx="44" cy="57"/>
            </a:xfrm>
          </p:grpSpPr>
          <p:cxnSp>
            <p:nvCxnSpPr>
              <p:cNvPr id="9427" name="AutoShape 211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9428" name="AutoShape 212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9429" name="Group 213"/>
          <p:cNvGrpSpPr>
            <a:grpSpLocks/>
          </p:cNvGrpSpPr>
          <p:nvPr/>
        </p:nvGrpSpPr>
        <p:grpSpPr bwMode="auto">
          <a:xfrm>
            <a:off x="5508104" y="1399059"/>
            <a:ext cx="828675" cy="463550"/>
            <a:chOff x="7072" y="2555"/>
            <a:chExt cx="1304" cy="729"/>
          </a:xfrm>
        </p:grpSpPr>
        <p:sp>
          <p:nvSpPr>
            <p:cNvPr id="9430" name="Text Box 214"/>
            <p:cNvSpPr txBox="1">
              <a:spLocks noChangeArrowheads="1"/>
            </p:cNvSpPr>
            <p:nvPr/>
          </p:nvSpPr>
          <p:spPr bwMode="auto">
            <a:xfrm>
              <a:off x="7448" y="2887"/>
              <a:ext cx="56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</a:t>
              </a:r>
              <a:r>
                <a:rPr kumimoji="0" lang="en-US" sz="1200" b="0" i="0" u="none" strike="noStrike" cap="none" normalizeH="0" baseline="3000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\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31" name="Text Box 215"/>
            <p:cNvSpPr txBox="1">
              <a:spLocks noChangeArrowheads="1"/>
            </p:cNvSpPr>
            <p:nvPr/>
          </p:nvSpPr>
          <p:spPr bwMode="auto">
            <a:xfrm>
              <a:off x="7072" y="2555"/>
              <a:ext cx="1304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R–N–R</a:t>
              </a:r>
              <a:r>
                <a:rPr kumimoji="0" lang="en-US" sz="1200" b="0" i="0" u="none" strike="noStrike" cap="none" normalizeH="0" baseline="3000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\\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432" name="AutoShape 216"/>
            <p:cNvCxnSpPr>
              <a:cxnSpLocks noChangeShapeType="1"/>
            </p:cNvCxnSpPr>
            <p:nvPr/>
          </p:nvCxnSpPr>
          <p:spPr bwMode="auto">
            <a:xfrm flipV="1">
              <a:off x="7681" y="2873"/>
              <a:ext cx="0" cy="113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</p:cxnSp>
      </p:grpSp>
      <p:grpSp>
        <p:nvGrpSpPr>
          <p:cNvPr id="9433" name="Group 217"/>
          <p:cNvGrpSpPr>
            <a:grpSpLocks/>
          </p:cNvGrpSpPr>
          <p:nvPr/>
        </p:nvGrpSpPr>
        <p:grpSpPr bwMode="auto">
          <a:xfrm>
            <a:off x="3794749" y="1384201"/>
            <a:ext cx="828675" cy="481012"/>
            <a:chOff x="4052" y="6711"/>
            <a:chExt cx="1304" cy="758"/>
          </a:xfrm>
        </p:grpSpPr>
        <p:sp>
          <p:nvSpPr>
            <p:cNvPr id="9434" name="Text Box 218"/>
            <p:cNvSpPr txBox="1">
              <a:spLocks noChangeArrowheads="1"/>
            </p:cNvSpPr>
            <p:nvPr/>
          </p:nvSpPr>
          <p:spPr bwMode="auto">
            <a:xfrm>
              <a:off x="4525" y="67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35" name="Text Box 219"/>
            <p:cNvSpPr txBox="1">
              <a:spLocks noChangeArrowheads="1"/>
            </p:cNvSpPr>
            <p:nvPr/>
          </p:nvSpPr>
          <p:spPr bwMode="auto">
            <a:xfrm>
              <a:off x="4052" y="7015"/>
              <a:ext cx="1304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R–C–H   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436" name="Group 220"/>
            <p:cNvGrpSpPr>
              <a:grpSpLocks/>
            </p:cNvGrpSpPr>
            <p:nvPr/>
          </p:nvGrpSpPr>
          <p:grpSpPr bwMode="auto">
            <a:xfrm>
              <a:off x="4660" y="7030"/>
              <a:ext cx="44" cy="57"/>
              <a:chOff x="2225" y="10082"/>
              <a:chExt cx="44" cy="115"/>
            </a:xfrm>
          </p:grpSpPr>
          <p:cxnSp>
            <p:nvCxnSpPr>
              <p:cNvPr id="9437" name="AutoShape 221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9438" name="AutoShape 222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9439" name="Group 223"/>
          <p:cNvGrpSpPr>
            <a:grpSpLocks/>
          </p:cNvGrpSpPr>
          <p:nvPr/>
        </p:nvGrpSpPr>
        <p:grpSpPr bwMode="auto">
          <a:xfrm>
            <a:off x="1763688" y="1389534"/>
            <a:ext cx="827087" cy="481012"/>
            <a:chOff x="4097" y="6711"/>
            <a:chExt cx="1304" cy="758"/>
          </a:xfrm>
        </p:grpSpPr>
        <p:sp>
          <p:nvSpPr>
            <p:cNvPr id="9440" name="Text Box 224"/>
            <p:cNvSpPr txBox="1">
              <a:spLocks noChangeArrowheads="1"/>
            </p:cNvSpPr>
            <p:nvPr/>
          </p:nvSpPr>
          <p:spPr bwMode="auto">
            <a:xfrm>
              <a:off x="4525" y="67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41" name="Text Box 225"/>
            <p:cNvSpPr txBox="1">
              <a:spLocks noChangeArrowheads="1"/>
            </p:cNvSpPr>
            <p:nvPr/>
          </p:nvSpPr>
          <p:spPr bwMode="auto">
            <a:xfrm>
              <a:off x="4097" y="7015"/>
              <a:ext cx="1304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-2500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R–C–OH   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442" name="Group 226"/>
            <p:cNvGrpSpPr>
              <a:grpSpLocks/>
            </p:cNvGrpSpPr>
            <p:nvPr/>
          </p:nvGrpSpPr>
          <p:grpSpPr bwMode="auto">
            <a:xfrm>
              <a:off x="4660" y="7030"/>
              <a:ext cx="44" cy="57"/>
              <a:chOff x="2225" y="10082"/>
              <a:chExt cx="44" cy="115"/>
            </a:xfrm>
          </p:grpSpPr>
          <p:cxnSp>
            <p:nvCxnSpPr>
              <p:cNvPr id="9443" name="AutoShape 227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9444" name="AutoShape 228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9445" name="Group 229"/>
          <p:cNvGrpSpPr>
            <a:grpSpLocks/>
          </p:cNvGrpSpPr>
          <p:nvPr/>
        </p:nvGrpSpPr>
        <p:grpSpPr bwMode="auto">
          <a:xfrm>
            <a:off x="558588" y="1385330"/>
            <a:ext cx="863600" cy="461974"/>
            <a:chOff x="8636" y="6726"/>
            <a:chExt cx="1361" cy="728"/>
          </a:xfrm>
        </p:grpSpPr>
        <p:sp>
          <p:nvSpPr>
            <p:cNvPr id="9446" name="Text Box 230"/>
            <p:cNvSpPr txBox="1">
              <a:spLocks noChangeArrowheads="1"/>
            </p:cNvSpPr>
            <p:nvPr/>
          </p:nvSpPr>
          <p:spPr bwMode="auto">
            <a:xfrm>
              <a:off x="8974" y="6726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47" name="Text Box 231"/>
            <p:cNvSpPr txBox="1">
              <a:spLocks noChangeArrowheads="1"/>
            </p:cNvSpPr>
            <p:nvPr/>
          </p:nvSpPr>
          <p:spPr bwMode="auto">
            <a:xfrm>
              <a:off x="8636" y="7000"/>
              <a:ext cx="1361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R–C–O-R</a:t>
              </a:r>
              <a:r>
                <a:rPr kumimoji="0" lang="en-US" sz="1200" b="0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\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 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448" name="Group 232"/>
            <p:cNvGrpSpPr>
              <a:grpSpLocks/>
            </p:cNvGrpSpPr>
            <p:nvPr/>
          </p:nvGrpSpPr>
          <p:grpSpPr bwMode="auto">
            <a:xfrm>
              <a:off x="9139" y="7030"/>
              <a:ext cx="44" cy="57"/>
              <a:chOff x="2225" y="10082"/>
              <a:chExt cx="44" cy="115"/>
            </a:xfrm>
          </p:grpSpPr>
          <p:cxnSp>
            <p:nvCxnSpPr>
              <p:cNvPr id="9449" name="AutoShape 233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9450" name="AutoShape 234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9451" name="Group 235"/>
          <p:cNvGrpSpPr>
            <a:grpSpLocks/>
          </p:cNvGrpSpPr>
          <p:nvPr/>
        </p:nvGrpSpPr>
        <p:grpSpPr bwMode="auto">
          <a:xfrm>
            <a:off x="2763460" y="1350290"/>
            <a:ext cx="827088" cy="471493"/>
            <a:chOff x="4037" y="6711"/>
            <a:chExt cx="1304" cy="743"/>
          </a:xfrm>
        </p:grpSpPr>
        <p:sp>
          <p:nvSpPr>
            <p:cNvPr id="9452" name="Text Box 236"/>
            <p:cNvSpPr txBox="1">
              <a:spLocks noChangeArrowheads="1"/>
            </p:cNvSpPr>
            <p:nvPr/>
          </p:nvSpPr>
          <p:spPr bwMode="auto">
            <a:xfrm>
              <a:off x="4525" y="67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53" name="Text Box 237"/>
            <p:cNvSpPr txBox="1">
              <a:spLocks noChangeArrowheads="1"/>
            </p:cNvSpPr>
            <p:nvPr/>
          </p:nvSpPr>
          <p:spPr bwMode="auto">
            <a:xfrm>
              <a:off x="4037" y="7000"/>
              <a:ext cx="1304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R–C–R   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454" name="Group 238"/>
            <p:cNvGrpSpPr>
              <a:grpSpLocks/>
            </p:cNvGrpSpPr>
            <p:nvPr/>
          </p:nvGrpSpPr>
          <p:grpSpPr bwMode="auto">
            <a:xfrm>
              <a:off x="4660" y="7030"/>
              <a:ext cx="44" cy="57"/>
              <a:chOff x="2225" y="10082"/>
              <a:chExt cx="44" cy="115"/>
            </a:xfrm>
          </p:grpSpPr>
          <p:cxnSp>
            <p:nvCxnSpPr>
              <p:cNvPr id="9455" name="AutoShape 239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9456" name="AutoShape 240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539343" y="2127531"/>
            <a:ext cx="1116013" cy="498451"/>
            <a:chOff x="5001" y="4265"/>
            <a:chExt cx="1757" cy="784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5836" y="4265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5001" y="4539"/>
              <a:ext cx="175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–C–H     </a:t>
              </a:r>
            </a:p>
          </p:txBody>
        </p:sp>
        <p:grpSp>
          <p:nvGrpSpPr>
            <p:cNvPr id="1029" name="Group 5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30" name="AutoShape 6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1" name="AutoShape 7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2585480" y="2123331"/>
            <a:ext cx="1116012" cy="507988"/>
            <a:chOff x="5123" y="4250"/>
            <a:chExt cx="1757" cy="799"/>
          </a:xfrm>
        </p:grpSpPr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5836" y="4250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4" name="Text Box 10"/>
            <p:cNvSpPr txBox="1">
              <a:spLocks noChangeArrowheads="1"/>
            </p:cNvSpPr>
            <p:nvPr/>
          </p:nvSpPr>
          <p:spPr bwMode="auto">
            <a:xfrm>
              <a:off x="5123" y="4539"/>
              <a:ext cx="175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</a:t>
              </a:r>
            </a:p>
          </p:txBody>
        </p:sp>
        <p:grpSp>
          <p:nvGrpSpPr>
            <p:cNvPr id="1035" name="Group 11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36" name="AutoShape 12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7" name="AutoShape 13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038" name="Group 14"/>
          <p:cNvGrpSpPr>
            <a:grpSpLocks/>
          </p:cNvGrpSpPr>
          <p:nvPr/>
        </p:nvGrpSpPr>
        <p:grpSpPr bwMode="auto">
          <a:xfrm>
            <a:off x="1490496" y="2128662"/>
            <a:ext cx="1116013" cy="507988"/>
            <a:chOff x="5093" y="4250"/>
            <a:chExt cx="1757" cy="799"/>
          </a:xfrm>
        </p:grpSpPr>
        <p:sp>
          <p:nvSpPr>
            <p:cNvPr id="1039" name="Text Box 15"/>
            <p:cNvSpPr txBox="1">
              <a:spLocks noChangeArrowheads="1"/>
            </p:cNvSpPr>
            <p:nvPr/>
          </p:nvSpPr>
          <p:spPr bwMode="auto">
            <a:xfrm>
              <a:off x="5851" y="4250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0" name="Text Box 16"/>
            <p:cNvSpPr txBox="1">
              <a:spLocks noChangeArrowheads="1"/>
            </p:cNvSpPr>
            <p:nvPr/>
          </p:nvSpPr>
          <p:spPr bwMode="auto">
            <a:xfrm>
              <a:off x="5093" y="4539"/>
              <a:ext cx="175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–C–OH  </a:t>
              </a:r>
            </a:p>
          </p:txBody>
        </p:sp>
        <p:grpSp>
          <p:nvGrpSpPr>
            <p:cNvPr id="1041" name="Group 17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42" name="AutoShape 18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43" name="AutoShape 19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044" name="Group 20"/>
          <p:cNvGrpSpPr>
            <a:grpSpLocks/>
          </p:cNvGrpSpPr>
          <p:nvPr/>
        </p:nvGrpSpPr>
        <p:grpSpPr bwMode="auto">
          <a:xfrm>
            <a:off x="357456" y="2132852"/>
            <a:ext cx="1295400" cy="498451"/>
            <a:chOff x="5123" y="4250"/>
            <a:chExt cx="2041" cy="784"/>
          </a:xfrm>
        </p:grpSpPr>
        <p:sp>
          <p:nvSpPr>
            <p:cNvPr id="1045" name="Text Box 21"/>
            <p:cNvSpPr txBox="1">
              <a:spLocks noChangeArrowheads="1"/>
            </p:cNvSpPr>
            <p:nvPr/>
          </p:nvSpPr>
          <p:spPr bwMode="auto">
            <a:xfrm>
              <a:off x="5836" y="4250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6" name="Text Box 22"/>
            <p:cNvSpPr txBox="1">
              <a:spLocks noChangeArrowheads="1"/>
            </p:cNvSpPr>
            <p:nvPr/>
          </p:nvSpPr>
          <p:spPr bwMode="auto">
            <a:xfrm>
              <a:off x="5123" y="4524"/>
              <a:ext cx="204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–C–O-CH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</a:t>
              </a:r>
            </a:p>
          </p:txBody>
        </p:sp>
        <p:grpSp>
          <p:nvGrpSpPr>
            <p:cNvPr id="1047" name="Group 23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48" name="AutoShape 24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49" name="AutoShape 25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050" name="Group 26"/>
          <p:cNvGrpSpPr>
            <a:grpSpLocks/>
          </p:cNvGrpSpPr>
          <p:nvPr/>
        </p:nvGrpSpPr>
        <p:grpSpPr bwMode="auto">
          <a:xfrm>
            <a:off x="6952456" y="2704728"/>
            <a:ext cx="1187450" cy="544512"/>
            <a:chOff x="7028" y="3340"/>
            <a:chExt cx="1871" cy="859"/>
          </a:xfrm>
        </p:grpSpPr>
        <p:sp>
          <p:nvSpPr>
            <p:cNvPr id="1051" name="Text Box 27"/>
            <p:cNvSpPr txBox="1">
              <a:spLocks noChangeArrowheads="1"/>
            </p:cNvSpPr>
            <p:nvPr/>
          </p:nvSpPr>
          <p:spPr bwMode="auto">
            <a:xfrm>
              <a:off x="7561" y="3340"/>
              <a:ext cx="624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Cl</a:t>
              </a:r>
              <a:endParaRPr kumimoji="0" lang="en-US" sz="11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2" name="Text Box 28"/>
            <p:cNvSpPr txBox="1">
              <a:spLocks noChangeArrowheads="1"/>
            </p:cNvSpPr>
            <p:nvPr/>
          </p:nvSpPr>
          <p:spPr bwMode="auto">
            <a:xfrm>
              <a:off x="7028" y="3689"/>
              <a:ext cx="187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–CH–CH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</a:t>
              </a:r>
            </a:p>
          </p:txBody>
        </p:sp>
        <p:cxnSp>
          <p:nvCxnSpPr>
            <p:cNvPr id="1053" name="AutoShape 29"/>
            <p:cNvCxnSpPr>
              <a:cxnSpLocks noChangeShapeType="1"/>
            </p:cNvCxnSpPr>
            <p:nvPr/>
          </p:nvCxnSpPr>
          <p:spPr bwMode="auto">
            <a:xfrm flipV="1">
              <a:off x="7846" y="3659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04854" y="2668662"/>
            <a:ext cx="1187450" cy="546100"/>
            <a:chOff x="7028" y="3340"/>
            <a:chExt cx="1871" cy="859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7606" y="3340"/>
              <a:ext cx="680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OH</a:t>
              </a:r>
              <a:endPara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7028" y="3689"/>
              <a:ext cx="187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–CH–CH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</a:t>
              </a:r>
            </a:p>
          </p:txBody>
        </p:sp>
        <p:cxnSp>
          <p:nvCxnSpPr>
            <p:cNvPr id="5" name="AutoShape 5"/>
            <p:cNvCxnSpPr>
              <a:cxnSpLocks noChangeShapeType="1"/>
            </p:cNvCxnSpPr>
            <p:nvPr/>
          </p:nvCxnSpPr>
          <p:spPr bwMode="auto">
            <a:xfrm flipV="1">
              <a:off x="7846" y="3659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5384311" y="2657550"/>
            <a:ext cx="1008062" cy="544512"/>
            <a:chOff x="6938" y="3340"/>
            <a:chExt cx="1587" cy="859"/>
          </a:xfrm>
        </p:grpSpPr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7561" y="3340"/>
              <a:ext cx="73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endParaRPr kumimoji="0" lang="en-US" sz="11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6938" y="3689"/>
              <a:ext cx="158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–N–H   </a:t>
              </a:r>
            </a:p>
          </p:txBody>
        </p:sp>
        <p:cxnSp>
          <p:nvCxnSpPr>
            <p:cNvPr id="9" name="AutoShape 9"/>
            <p:cNvCxnSpPr>
              <a:cxnSpLocks noChangeShapeType="1"/>
            </p:cNvCxnSpPr>
            <p:nvPr/>
          </p:nvCxnSpPr>
          <p:spPr bwMode="auto">
            <a:xfrm flipV="1">
              <a:off x="7846" y="3659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6198716" y="2675012"/>
            <a:ext cx="939800" cy="548640"/>
            <a:chOff x="8387" y="9596"/>
            <a:chExt cx="1479" cy="1013"/>
          </a:xfrm>
        </p:grpSpPr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9469" y="9851"/>
              <a:ext cx="397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1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8727" y="9596"/>
              <a:ext cx="90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 </a:t>
              </a:r>
              <a:endParaRPr kumimoji="0" lang="en-US" sz="11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" name="AutoShape 13"/>
            <p:cNvCxnSpPr>
              <a:cxnSpLocks noChangeShapeType="1"/>
            </p:cNvCxnSpPr>
            <p:nvPr/>
          </p:nvCxnSpPr>
          <p:spPr bwMode="auto">
            <a:xfrm flipH="1" flipV="1">
              <a:off x="9456" y="9940"/>
              <a:ext cx="103" cy="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8387" y="10099"/>
              <a:ext cx="124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endPara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endParaRPr>
            </a:p>
          </p:txBody>
        </p:sp>
        <p:cxnSp>
          <p:nvCxnSpPr>
            <p:cNvPr id="15" name="AutoShape 15"/>
            <p:cNvCxnSpPr>
              <a:cxnSpLocks noChangeShapeType="1"/>
            </p:cNvCxnSpPr>
            <p:nvPr/>
          </p:nvCxnSpPr>
          <p:spPr bwMode="auto">
            <a:xfrm flipH="1">
              <a:off x="9456" y="10159"/>
              <a:ext cx="113" cy="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3412654" y="2684537"/>
            <a:ext cx="1439862" cy="515938"/>
            <a:chOff x="6458" y="9011"/>
            <a:chExt cx="2268" cy="814"/>
          </a:xfrm>
        </p:grpSpPr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7801" y="90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6458" y="9315"/>
              <a:ext cx="2268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-C–H</a:t>
              </a:r>
            </a:p>
          </p:txBody>
        </p:sp>
        <p:grpSp>
          <p:nvGrpSpPr>
            <p:cNvPr id="19" name="Group 19"/>
            <p:cNvGrpSpPr>
              <a:grpSpLocks/>
            </p:cNvGrpSpPr>
            <p:nvPr/>
          </p:nvGrpSpPr>
          <p:grpSpPr bwMode="auto">
            <a:xfrm>
              <a:off x="7966" y="9330"/>
              <a:ext cx="44" cy="57"/>
              <a:chOff x="8187" y="7430"/>
              <a:chExt cx="44" cy="57"/>
            </a:xfrm>
          </p:grpSpPr>
          <p:cxnSp>
            <p:nvCxnSpPr>
              <p:cNvPr id="20" name="AutoShape 20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" name="AutoShape 21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22" name="Group 22"/>
          <p:cNvGrpSpPr>
            <a:grpSpLocks/>
          </p:cNvGrpSpPr>
          <p:nvPr/>
        </p:nvGrpSpPr>
        <p:grpSpPr bwMode="auto">
          <a:xfrm>
            <a:off x="2416258" y="2684525"/>
            <a:ext cx="1439862" cy="496924"/>
            <a:chOff x="5123" y="4265"/>
            <a:chExt cx="2268" cy="784"/>
          </a:xfrm>
        </p:grpSpPr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5821" y="4265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5123" y="4539"/>
              <a:ext cx="2268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dirty="0" smtClean="0"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C-CH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 </a:t>
              </a:r>
            </a:p>
          </p:txBody>
        </p:sp>
        <p:grpSp>
          <p:nvGrpSpPr>
            <p:cNvPr id="25" name="Group 25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26" name="AutoShape 26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7" name="AutoShape 27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28" name="Group 28"/>
          <p:cNvGrpSpPr>
            <a:grpSpLocks/>
          </p:cNvGrpSpPr>
          <p:nvPr/>
        </p:nvGrpSpPr>
        <p:grpSpPr bwMode="auto">
          <a:xfrm>
            <a:off x="1398190" y="2680345"/>
            <a:ext cx="1403350" cy="520700"/>
            <a:chOff x="3277" y="8974"/>
            <a:chExt cx="2211" cy="821"/>
          </a:xfrm>
        </p:grpSpPr>
        <p:sp>
          <p:nvSpPr>
            <p:cNvPr id="29" name="Text Box 29"/>
            <p:cNvSpPr txBox="1">
              <a:spLocks noChangeArrowheads="1"/>
            </p:cNvSpPr>
            <p:nvPr/>
          </p:nvSpPr>
          <p:spPr bwMode="auto">
            <a:xfrm>
              <a:off x="4515" y="898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4" name="Text Box 30"/>
            <p:cNvSpPr txBox="1">
              <a:spLocks noChangeArrowheads="1"/>
            </p:cNvSpPr>
            <p:nvPr/>
          </p:nvSpPr>
          <p:spPr bwMode="auto">
            <a:xfrm>
              <a:off x="3277" y="9285"/>
              <a:ext cx="221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–CH–C–OH </a:t>
              </a:r>
            </a:p>
          </p:txBody>
        </p:sp>
        <p:grpSp>
          <p:nvGrpSpPr>
            <p:cNvPr id="1055" name="Group 31"/>
            <p:cNvGrpSpPr>
              <a:grpSpLocks/>
            </p:cNvGrpSpPr>
            <p:nvPr/>
          </p:nvGrpSpPr>
          <p:grpSpPr bwMode="auto">
            <a:xfrm>
              <a:off x="4650" y="9300"/>
              <a:ext cx="44" cy="57"/>
              <a:chOff x="8187" y="7430"/>
              <a:chExt cx="44" cy="57"/>
            </a:xfrm>
          </p:grpSpPr>
          <p:cxnSp>
            <p:nvCxnSpPr>
              <p:cNvPr id="1056" name="AutoShape 32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57" name="AutoShape 33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1058" name="Text Box 34"/>
            <p:cNvSpPr txBox="1">
              <a:spLocks noChangeArrowheads="1"/>
            </p:cNvSpPr>
            <p:nvPr/>
          </p:nvSpPr>
          <p:spPr bwMode="auto">
            <a:xfrm>
              <a:off x="3952" y="8974"/>
              <a:ext cx="73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05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endParaRPr kumimoji="0" lang="en-US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59" name="AutoShape 35"/>
            <p:cNvCxnSpPr>
              <a:cxnSpLocks noChangeShapeType="1"/>
            </p:cNvCxnSpPr>
            <p:nvPr/>
          </p:nvCxnSpPr>
          <p:spPr bwMode="auto">
            <a:xfrm flipV="1">
              <a:off x="4199" y="9273"/>
              <a:ext cx="1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060" name="Group 36"/>
          <p:cNvGrpSpPr>
            <a:grpSpLocks/>
          </p:cNvGrpSpPr>
          <p:nvPr/>
        </p:nvGrpSpPr>
        <p:grpSpPr bwMode="auto">
          <a:xfrm>
            <a:off x="244033" y="2689840"/>
            <a:ext cx="1584325" cy="496923"/>
            <a:chOff x="5108" y="4280"/>
            <a:chExt cx="2494" cy="784"/>
          </a:xfrm>
        </p:grpSpPr>
        <p:sp>
          <p:nvSpPr>
            <p:cNvPr id="1061" name="Text Box 37"/>
            <p:cNvSpPr txBox="1">
              <a:spLocks noChangeArrowheads="1"/>
            </p:cNvSpPr>
            <p:nvPr/>
          </p:nvSpPr>
          <p:spPr bwMode="auto">
            <a:xfrm>
              <a:off x="5836" y="4280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62" name="Text Box 38"/>
            <p:cNvSpPr txBox="1">
              <a:spLocks noChangeArrowheads="1"/>
            </p:cNvSpPr>
            <p:nvPr/>
          </p:nvSpPr>
          <p:spPr bwMode="auto">
            <a:xfrm>
              <a:off x="5108" y="4554"/>
              <a:ext cx="2494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–C-O-CH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</a:p>
          </p:txBody>
        </p:sp>
        <p:grpSp>
          <p:nvGrpSpPr>
            <p:cNvPr id="1063" name="Group 39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64" name="AutoShape 40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65" name="AutoShape 41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57343694"/>
              </p:ext>
            </p:extLst>
          </p:nvPr>
        </p:nvGraphicFramePr>
        <p:xfrm>
          <a:off x="467544" y="544488"/>
          <a:ext cx="8206358" cy="5852080"/>
        </p:xfrm>
        <a:graphic>
          <a:graphicData uri="http://schemas.openxmlformats.org/drawingml/2006/table">
            <a:tbl>
              <a:tblPr rtl="1"/>
              <a:tblGrid>
                <a:gridCol w="524644"/>
                <a:gridCol w="1045096"/>
                <a:gridCol w="870586"/>
                <a:gridCol w="653360"/>
                <a:gridCol w="955360"/>
                <a:gridCol w="963586"/>
                <a:gridCol w="1050304"/>
                <a:gridCol w="1011188"/>
                <a:gridCol w="1132234"/>
              </a:tblGrid>
              <a:tr h="24159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نوع المركب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هاليدات ألكيل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الإيثيرات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أمينات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كحولات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ألدهيدات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كيتونات</a:t>
                      </a:r>
                      <a:endParaRPr lang="en-US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5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أحماض كربوكسيلية</a:t>
                      </a:r>
                      <a:endParaRPr lang="en-US" sz="11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الاسترات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768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المجموعة </a:t>
                      </a: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الوظيفية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هالوجين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O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–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الإيثر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NH</a:t>
                      </a:r>
                      <a:r>
                        <a:rPr lang="en-US" sz="1200" b="1" i="1" baseline="-250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أمينو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OH  </a:t>
                      </a:r>
                      <a:r>
                        <a:rPr lang="ar-SA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هيدروكسيل</a:t>
                      </a:r>
                      <a:r>
                        <a:rPr lang="en-US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288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الصيغة العامة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 -X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 -O- R</a:t>
                      </a:r>
                      <a:r>
                        <a:rPr lang="en-US" sz="1200" b="1" i="1" baseline="30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\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 -OH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17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قاعدة التسمية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رقم+هالوجين+ و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ألكان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اسم شقي الألكيل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كلمة إيثر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ألكيل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أمين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رقم + الكان +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ول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الكان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ال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رقم + الكان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ون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الكان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ويك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ألكيل + ألكان +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وات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816">
                <a:tc rowSpan="5"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الأمثلة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-Cl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-O-CH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-NH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rtl="1"/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-OH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5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ثنائي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برومو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بيوتان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ثنائي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إيثيل إيثر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ثنائي إيثيل أمين</a:t>
                      </a: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بيوتانول</a:t>
                      </a:r>
                      <a:endParaRPr lang="en-US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ميثيل بيوتانال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ميثيل-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بنتانون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حمض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ميثانويك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ميثانوات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22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ثنائي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يودو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بنتان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بيوتيل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إيثيل إيثر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rtl="1"/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ثلاثي إيثيل أمين</a:t>
                      </a: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إيثانديول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كلورو بنتانال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إيثيل-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بنتانون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برومو بنتانويك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بيوتيل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بروبانوات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75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ثنائي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كلورو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يودو 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بروبيل 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إيثر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بروبيل أمين</a:t>
                      </a:r>
                      <a:endParaRPr lang="en-US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بروبانتريول</a:t>
                      </a:r>
                      <a:endParaRPr lang="en-US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ميثانال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هكسانون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حمض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بروبانويك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فينيل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ميثانوات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405" name="Group 189"/>
          <p:cNvGrpSpPr>
            <a:grpSpLocks/>
          </p:cNvGrpSpPr>
          <p:nvPr/>
        </p:nvGrpSpPr>
        <p:grpSpPr bwMode="auto">
          <a:xfrm>
            <a:off x="3673996" y="821852"/>
            <a:ext cx="865187" cy="615940"/>
            <a:chOff x="9287" y="7223"/>
            <a:chExt cx="1361" cy="969"/>
          </a:xfrm>
        </p:grpSpPr>
        <p:sp>
          <p:nvSpPr>
            <p:cNvPr id="9406" name="Text Box 190"/>
            <p:cNvSpPr txBox="1">
              <a:spLocks noChangeArrowheads="1"/>
            </p:cNvSpPr>
            <p:nvPr/>
          </p:nvSpPr>
          <p:spPr bwMode="auto">
            <a:xfrm>
              <a:off x="9745" y="7223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07" name="Text Box 191"/>
            <p:cNvSpPr txBox="1">
              <a:spLocks noChangeArrowheads="1"/>
            </p:cNvSpPr>
            <p:nvPr/>
          </p:nvSpPr>
          <p:spPr bwMode="auto">
            <a:xfrm>
              <a:off x="9287" y="7512"/>
              <a:ext cx="1361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–C–H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EG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كربونيل طرفية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408" name="Group 192"/>
            <p:cNvGrpSpPr>
              <a:grpSpLocks/>
            </p:cNvGrpSpPr>
            <p:nvPr/>
          </p:nvGrpSpPr>
          <p:grpSpPr bwMode="auto">
            <a:xfrm>
              <a:off x="9880" y="7542"/>
              <a:ext cx="44" cy="57"/>
              <a:chOff x="2225" y="10082"/>
              <a:chExt cx="44" cy="115"/>
            </a:xfrm>
          </p:grpSpPr>
          <p:cxnSp>
            <p:nvCxnSpPr>
              <p:cNvPr id="9409" name="AutoShape 193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9410" name="AutoShape 194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9411" name="Group 195"/>
          <p:cNvGrpSpPr>
            <a:grpSpLocks/>
          </p:cNvGrpSpPr>
          <p:nvPr/>
        </p:nvGrpSpPr>
        <p:grpSpPr bwMode="auto">
          <a:xfrm>
            <a:off x="2714585" y="821868"/>
            <a:ext cx="914137" cy="606405"/>
            <a:chOff x="9197" y="7253"/>
            <a:chExt cx="1438" cy="954"/>
          </a:xfrm>
        </p:grpSpPr>
        <p:sp>
          <p:nvSpPr>
            <p:cNvPr id="9412" name="Text Box 196"/>
            <p:cNvSpPr txBox="1">
              <a:spLocks noChangeArrowheads="1"/>
            </p:cNvSpPr>
            <p:nvPr/>
          </p:nvSpPr>
          <p:spPr bwMode="auto">
            <a:xfrm>
              <a:off x="9715" y="7253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13" name="Text Box 197"/>
            <p:cNvSpPr txBox="1">
              <a:spLocks noChangeArrowheads="1"/>
            </p:cNvSpPr>
            <p:nvPr/>
          </p:nvSpPr>
          <p:spPr bwMode="auto">
            <a:xfrm>
              <a:off x="9197" y="7527"/>
              <a:ext cx="1438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 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ar-EG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كربونيل داخلية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414" name="Group 198"/>
            <p:cNvGrpSpPr>
              <a:grpSpLocks/>
            </p:cNvGrpSpPr>
            <p:nvPr/>
          </p:nvGrpSpPr>
          <p:grpSpPr bwMode="auto">
            <a:xfrm>
              <a:off x="9880" y="7542"/>
              <a:ext cx="44" cy="57"/>
              <a:chOff x="2225" y="10082"/>
              <a:chExt cx="44" cy="115"/>
            </a:xfrm>
          </p:grpSpPr>
          <p:cxnSp>
            <p:nvCxnSpPr>
              <p:cNvPr id="9415" name="AutoShape 199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9416" name="AutoShape 200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9417" name="Group 201"/>
          <p:cNvGrpSpPr>
            <a:grpSpLocks/>
          </p:cNvGrpSpPr>
          <p:nvPr/>
        </p:nvGrpSpPr>
        <p:grpSpPr bwMode="auto">
          <a:xfrm>
            <a:off x="1716098" y="819155"/>
            <a:ext cx="863600" cy="606405"/>
            <a:chOff x="4132" y="7031"/>
            <a:chExt cx="1361" cy="954"/>
          </a:xfrm>
        </p:grpSpPr>
        <p:sp>
          <p:nvSpPr>
            <p:cNvPr id="9418" name="Text Box 202"/>
            <p:cNvSpPr txBox="1">
              <a:spLocks noChangeArrowheads="1"/>
            </p:cNvSpPr>
            <p:nvPr/>
          </p:nvSpPr>
          <p:spPr bwMode="auto">
            <a:xfrm>
              <a:off x="4455" y="703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19" name="Text Box 203"/>
            <p:cNvSpPr txBox="1">
              <a:spLocks noChangeArrowheads="1"/>
            </p:cNvSpPr>
            <p:nvPr/>
          </p:nvSpPr>
          <p:spPr bwMode="auto">
            <a:xfrm>
              <a:off x="4132" y="7305"/>
              <a:ext cx="1361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–C–OH 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EG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كربوكسيل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420" name="Group 204"/>
            <p:cNvGrpSpPr>
              <a:grpSpLocks/>
            </p:cNvGrpSpPr>
            <p:nvPr/>
          </p:nvGrpSpPr>
          <p:grpSpPr bwMode="auto">
            <a:xfrm>
              <a:off x="4620" y="7335"/>
              <a:ext cx="44" cy="57"/>
              <a:chOff x="2225" y="10082"/>
              <a:chExt cx="44" cy="115"/>
            </a:xfrm>
          </p:grpSpPr>
          <p:cxnSp>
            <p:nvCxnSpPr>
              <p:cNvPr id="9421" name="AutoShape 205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9422" name="AutoShape 206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9423" name="Group 207"/>
          <p:cNvGrpSpPr>
            <a:grpSpLocks/>
          </p:cNvGrpSpPr>
          <p:nvPr/>
        </p:nvGrpSpPr>
        <p:grpSpPr bwMode="auto">
          <a:xfrm>
            <a:off x="510948" y="819148"/>
            <a:ext cx="1005560" cy="615940"/>
            <a:chOff x="7549" y="7111"/>
            <a:chExt cx="1583" cy="969"/>
          </a:xfrm>
        </p:grpSpPr>
        <p:sp>
          <p:nvSpPr>
            <p:cNvPr id="9424" name="Text Box 208"/>
            <p:cNvSpPr txBox="1">
              <a:spLocks noChangeArrowheads="1"/>
            </p:cNvSpPr>
            <p:nvPr/>
          </p:nvSpPr>
          <p:spPr bwMode="auto">
            <a:xfrm>
              <a:off x="8052" y="71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25" name="Text Box 209"/>
            <p:cNvSpPr txBox="1">
              <a:spLocks noChangeArrowheads="1"/>
            </p:cNvSpPr>
            <p:nvPr/>
          </p:nvSpPr>
          <p:spPr bwMode="auto">
            <a:xfrm>
              <a:off x="7549" y="7400"/>
              <a:ext cx="1583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–C–O- 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EG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ألكوكسي كربونيل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426" name="Group 210"/>
            <p:cNvGrpSpPr>
              <a:grpSpLocks/>
            </p:cNvGrpSpPr>
            <p:nvPr/>
          </p:nvGrpSpPr>
          <p:grpSpPr bwMode="auto">
            <a:xfrm>
              <a:off x="8187" y="7430"/>
              <a:ext cx="44" cy="57"/>
              <a:chOff x="8187" y="7430"/>
              <a:chExt cx="44" cy="57"/>
            </a:xfrm>
          </p:grpSpPr>
          <p:cxnSp>
            <p:nvCxnSpPr>
              <p:cNvPr id="9427" name="AutoShape 211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9428" name="AutoShape 212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9429" name="Group 213"/>
          <p:cNvGrpSpPr>
            <a:grpSpLocks/>
          </p:cNvGrpSpPr>
          <p:nvPr/>
        </p:nvGrpSpPr>
        <p:grpSpPr bwMode="auto">
          <a:xfrm>
            <a:off x="5508104" y="1399059"/>
            <a:ext cx="828675" cy="463550"/>
            <a:chOff x="7072" y="2555"/>
            <a:chExt cx="1304" cy="729"/>
          </a:xfrm>
        </p:grpSpPr>
        <p:sp>
          <p:nvSpPr>
            <p:cNvPr id="9430" name="Text Box 214"/>
            <p:cNvSpPr txBox="1">
              <a:spLocks noChangeArrowheads="1"/>
            </p:cNvSpPr>
            <p:nvPr/>
          </p:nvSpPr>
          <p:spPr bwMode="auto">
            <a:xfrm>
              <a:off x="7448" y="2887"/>
              <a:ext cx="56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</a:t>
              </a:r>
              <a:r>
                <a:rPr kumimoji="0" lang="en-US" sz="1200" b="0" i="0" u="none" strike="noStrike" cap="none" normalizeH="0" baseline="3000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\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31" name="Text Box 215"/>
            <p:cNvSpPr txBox="1">
              <a:spLocks noChangeArrowheads="1"/>
            </p:cNvSpPr>
            <p:nvPr/>
          </p:nvSpPr>
          <p:spPr bwMode="auto">
            <a:xfrm>
              <a:off x="7072" y="2555"/>
              <a:ext cx="1304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R–N–R</a:t>
              </a:r>
              <a:r>
                <a:rPr kumimoji="0" lang="en-US" sz="1200" b="0" i="0" u="none" strike="noStrike" cap="none" normalizeH="0" baseline="3000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\\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432" name="AutoShape 216"/>
            <p:cNvCxnSpPr>
              <a:cxnSpLocks noChangeShapeType="1"/>
            </p:cNvCxnSpPr>
            <p:nvPr/>
          </p:nvCxnSpPr>
          <p:spPr bwMode="auto">
            <a:xfrm flipV="1">
              <a:off x="7681" y="2873"/>
              <a:ext cx="0" cy="113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</p:cxnSp>
      </p:grpSp>
      <p:grpSp>
        <p:nvGrpSpPr>
          <p:cNvPr id="9433" name="Group 217"/>
          <p:cNvGrpSpPr>
            <a:grpSpLocks/>
          </p:cNvGrpSpPr>
          <p:nvPr/>
        </p:nvGrpSpPr>
        <p:grpSpPr bwMode="auto">
          <a:xfrm>
            <a:off x="3794749" y="1384201"/>
            <a:ext cx="828675" cy="481012"/>
            <a:chOff x="4052" y="6711"/>
            <a:chExt cx="1304" cy="758"/>
          </a:xfrm>
        </p:grpSpPr>
        <p:sp>
          <p:nvSpPr>
            <p:cNvPr id="9434" name="Text Box 218"/>
            <p:cNvSpPr txBox="1">
              <a:spLocks noChangeArrowheads="1"/>
            </p:cNvSpPr>
            <p:nvPr/>
          </p:nvSpPr>
          <p:spPr bwMode="auto">
            <a:xfrm>
              <a:off x="4525" y="67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35" name="Text Box 219"/>
            <p:cNvSpPr txBox="1">
              <a:spLocks noChangeArrowheads="1"/>
            </p:cNvSpPr>
            <p:nvPr/>
          </p:nvSpPr>
          <p:spPr bwMode="auto">
            <a:xfrm>
              <a:off x="4052" y="7015"/>
              <a:ext cx="1304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R–C–H   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436" name="Group 220"/>
            <p:cNvGrpSpPr>
              <a:grpSpLocks/>
            </p:cNvGrpSpPr>
            <p:nvPr/>
          </p:nvGrpSpPr>
          <p:grpSpPr bwMode="auto">
            <a:xfrm>
              <a:off x="4660" y="7030"/>
              <a:ext cx="44" cy="57"/>
              <a:chOff x="2225" y="10082"/>
              <a:chExt cx="44" cy="115"/>
            </a:xfrm>
          </p:grpSpPr>
          <p:cxnSp>
            <p:nvCxnSpPr>
              <p:cNvPr id="9437" name="AutoShape 221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9438" name="AutoShape 222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9439" name="Group 223"/>
          <p:cNvGrpSpPr>
            <a:grpSpLocks/>
          </p:cNvGrpSpPr>
          <p:nvPr/>
        </p:nvGrpSpPr>
        <p:grpSpPr bwMode="auto">
          <a:xfrm>
            <a:off x="1763688" y="1389534"/>
            <a:ext cx="827087" cy="481012"/>
            <a:chOff x="4097" y="6711"/>
            <a:chExt cx="1304" cy="758"/>
          </a:xfrm>
        </p:grpSpPr>
        <p:sp>
          <p:nvSpPr>
            <p:cNvPr id="9440" name="Text Box 224"/>
            <p:cNvSpPr txBox="1">
              <a:spLocks noChangeArrowheads="1"/>
            </p:cNvSpPr>
            <p:nvPr/>
          </p:nvSpPr>
          <p:spPr bwMode="auto">
            <a:xfrm>
              <a:off x="4525" y="67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41" name="Text Box 225"/>
            <p:cNvSpPr txBox="1">
              <a:spLocks noChangeArrowheads="1"/>
            </p:cNvSpPr>
            <p:nvPr/>
          </p:nvSpPr>
          <p:spPr bwMode="auto">
            <a:xfrm>
              <a:off x="4097" y="7015"/>
              <a:ext cx="1304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-2500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R–C–OH   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442" name="Group 226"/>
            <p:cNvGrpSpPr>
              <a:grpSpLocks/>
            </p:cNvGrpSpPr>
            <p:nvPr/>
          </p:nvGrpSpPr>
          <p:grpSpPr bwMode="auto">
            <a:xfrm>
              <a:off x="4660" y="7030"/>
              <a:ext cx="44" cy="57"/>
              <a:chOff x="2225" y="10082"/>
              <a:chExt cx="44" cy="115"/>
            </a:xfrm>
          </p:grpSpPr>
          <p:cxnSp>
            <p:nvCxnSpPr>
              <p:cNvPr id="9443" name="AutoShape 227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9444" name="AutoShape 228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9445" name="Group 229"/>
          <p:cNvGrpSpPr>
            <a:grpSpLocks/>
          </p:cNvGrpSpPr>
          <p:nvPr/>
        </p:nvGrpSpPr>
        <p:grpSpPr bwMode="auto">
          <a:xfrm>
            <a:off x="558588" y="1385330"/>
            <a:ext cx="863600" cy="461974"/>
            <a:chOff x="8636" y="6726"/>
            <a:chExt cx="1361" cy="728"/>
          </a:xfrm>
        </p:grpSpPr>
        <p:sp>
          <p:nvSpPr>
            <p:cNvPr id="9446" name="Text Box 230"/>
            <p:cNvSpPr txBox="1">
              <a:spLocks noChangeArrowheads="1"/>
            </p:cNvSpPr>
            <p:nvPr/>
          </p:nvSpPr>
          <p:spPr bwMode="auto">
            <a:xfrm>
              <a:off x="8974" y="6726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47" name="Text Box 231"/>
            <p:cNvSpPr txBox="1">
              <a:spLocks noChangeArrowheads="1"/>
            </p:cNvSpPr>
            <p:nvPr/>
          </p:nvSpPr>
          <p:spPr bwMode="auto">
            <a:xfrm>
              <a:off x="8636" y="7000"/>
              <a:ext cx="1361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R–C–O-R</a:t>
              </a:r>
              <a:r>
                <a:rPr kumimoji="0" lang="en-US" sz="1200" b="0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\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 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448" name="Group 232"/>
            <p:cNvGrpSpPr>
              <a:grpSpLocks/>
            </p:cNvGrpSpPr>
            <p:nvPr/>
          </p:nvGrpSpPr>
          <p:grpSpPr bwMode="auto">
            <a:xfrm>
              <a:off x="9139" y="7030"/>
              <a:ext cx="44" cy="57"/>
              <a:chOff x="2225" y="10082"/>
              <a:chExt cx="44" cy="115"/>
            </a:xfrm>
          </p:grpSpPr>
          <p:cxnSp>
            <p:nvCxnSpPr>
              <p:cNvPr id="9449" name="AutoShape 233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9450" name="AutoShape 234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9451" name="Group 235"/>
          <p:cNvGrpSpPr>
            <a:grpSpLocks/>
          </p:cNvGrpSpPr>
          <p:nvPr/>
        </p:nvGrpSpPr>
        <p:grpSpPr bwMode="auto">
          <a:xfrm>
            <a:off x="2763460" y="1350290"/>
            <a:ext cx="827088" cy="471493"/>
            <a:chOff x="4037" y="6711"/>
            <a:chExt cx="1304" cy="743"/>
          </a:xfrm>
        </p:grpSpPr>
        <p:sp>
          <p:nvSpPr>
            <p:cNvPr id="9452" name="Text Box 236"/>
            <p:cNvSpPr txBox="1">
              <a:spLocks noChangeArrowheads="1"/>
            </p:cNvSpPr>
            <p:nvPr/>
          </p:nvSpPr>
          <p:spPr bwMode="auto">
            <a:xfrm>
              <a:off x="4525" y="67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53" name="Text Box 237"/>
            <p:cNvSpPr txBox="1">
              <a:spLocks noChangeArrowheads="1"/>
            </p:cNvSpPr>
            <p:nvPr/>
          </p:nvSpPr>
          <p:spPr bwMode="auto">
            <a:xfrm>
              <a:off x="4037" y="7000"/>
              <a:ext cx="1304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R–C–R   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454" name="Group 238"/>
            <p:cNvGrpSpPr>
              <a:grpSpLocks/>
            </p:cNvGrpSpPr>
            <p:nvPr/>
          </p:nvGrpSpPr>
          <p:grpSpPr bwMode="auto">
            <a:xfrm>
              <a:off x="4660" y="7030"/>
              <a:ext cx="44" cy="57"/>
              <a:chOff x="2225" y="10082"/>
              <a:chExt cx="44" cy="115"/>
            </a:xfrm>
          </p:grpSpPr>
          <p:cxnSp>
            <p:nvCxnSpPr>
              <p:cNvPr id="9455" name="AutoShape 239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9456" name="AutoShape 240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539343" y="2127531"/>
            <a:ext cx="1116013" cy="498451"/>
            <a:chOff x="5001" y="4265"/>
            <a:chExt cx="1757" cy="784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5836" y="4265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5001" y="4539"/>
              <a:ext cx="175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–C–H     </a:t>
              </a:r>
            </a:p>
          </p:txBody>
        </p:sp>
        <p:grpSp>
          <p:nvGrpSpPr>
            <p:cNvPr id="1029" name="Group 5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30" name="AutoShape 6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1" name="AutoShape 7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2585480" y="2123331"/>
            <a:ext cx="1116012" cy="507988"/>
            <a:chOff x="5123" y="4250"/>
            <a:chExt cx="1757" cy="799"/>
          </a:xfrm>
        </p:grpSpPr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5836" y="4250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4" name="Text Box 10"/>
            <p:cNvSpPr txBox="1">
              <a:spLocks noChangeArrowheads="1"/>
            </p:cNvSpPr>
            <p:nvPr/>
          </p:nvSpPr>
          <p:spPr bwMode="auto">
            <a:xfrm>
              <a:off x="5123" y="4539"/>
              <a:ext cx="175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</a:t>
              </a:r>
            </a:p>
          </p:txBody>
        </p:sp>
        <p:grpSp>
          <p:nvGrpSpPr>
            <p:cNvPr id="1035" name="Group 11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36" name="AutoShape 12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7" name="AutoShape 13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038" name="Group 14"/>
          <p:cNvGrpSpPr>
            <a:grpSpLocks/>
          </p:cNvGrpSpPr>
          <p:nvPr/>
        </p:nvGrpSpPr>
        <p:grpSpPr bwMode="auto">
          <a:xfrm>
            <a:off x="1490496" y="2128662"/>
            <a:ext cx="1116013" cy="507988"/>
            <a:chOff x="5093" y="4250"/>
            <a:chExt cx="1757" cy="799"/>
          </a:xfrm>
        </p:grpSpPr>
        <p:sp>
          <p:nvSpPr>
            <p:cNvPr id="1039" name="Text Box 15"/>
            <p:cNvSpPr txBox="1">
              <a:spLocks noChangeArrowheads="1"/>
            </p:cNvSpPr>
            <p:nvPr/>
          </p:nvSpPr>
          <p:spPr bwMode="auto">
            <a:xfrm>
              <a:off x="5851" y="4250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0" name="Text Box 16"/>
            <p:cNvSpPr txBox="1">
              <a:spLocks noChangeArrowheads="1"/>
            </p:cNvSpPr>
            <p:nvPr/>
          </p:nvSpPr>
          <p:spPr bwMode="auto">
            <a:xfrm>
              <a:off x="5093" y="4539"/>
              <a:ext cx="175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–C–OH  </a:t>
              </a:r>
            </a:p>
          </p:txBody>
        </p:sp>
        <p:grpSp>
          <p:nvGrpSpPr>
            <p:cNvPr id="1041" name="Group 17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42" name="AutoShape 18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43" name="AutoShape 19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044" name="Group 20"/>
          <p:cNvGrpSpPr>
            <a:grpSpLocks/>
          </p:cNvGrpSpPr>
          <p:nvPr/>
        </p:nvGrpSpPr>
        <p:grpSpPr bwMode="auto">
          <a:xfrm>
            <a:off x="357456" y="2132852"/>
            <a:ext cx="1295400" cy="498451"/>
            <a:chOff x="5123" y="4250"/>
            <a:chExt cx="2041" cy="784"/>
          </a:xfrm>
        </p:grpSpPr>
        <p:sp>
          <p:nvSpPr>
            <p:cNvPr id="1045" name="Text Box 21"/>
            <p:cNvSpPr txBox="1">
              <a:spLocks noChangeArrowheads="1"/>
            </p:cNvSpPr>
            <p:nvPr/>
          </p:nvSpPr>
          <p:spPr bwMode="auto">
            <a:xfrm>
              <a:off x="5836" y="4250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6" name="Text Box 22"/>
            <p:cNvSpPr txBox="1">
              <a:spLocks noChangeArrowheads="1"/>
            </p:cNvSpPr>
            <p:nvPr/>
          </p:nvSpPr>
          <p:spPr bwMode="auto">
            <a:xfrm>
              <a:off x="5123" y="4524"/>
              <a:ext cx="204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–C–O-CH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</a:t>
              </a:r>
            </a:p>
          </p:txBody>
        </p:sp>
        <p:grpSp>
          <p:nvGrpSpPr>
            <p:cNvPr id="1047" name="Group 23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48" name="AutoShape 24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49" name="AutoShape 25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050" name="Group 26"/>
          <p:cNvGrpSpPr>
            <a:grpSpLocks/>
          </p:cNvGrpSpPr>
          <p:nvPr/>
        </p:nvGrpSpPr>
        <p:grpSpPr bwMode="auto">
          <a:xfrm>
            <a:off x="6952456" y="2704728"/>
            <a:ext cx="1187450" cy="544512"/>
            <a:chOff x="7028" y="3340"/>
            <a:chExt cx="1871" cy="859"/>
          </a:xfrm>
        </p:grpSpPr>
        <p:sp>
          <p:nvSpPr>
            <p:cNvPr id="1051" name="Text Box 27"/>
            <p:cNvSpPr txBox="1">
              <a:spLocks noChangeArrowheads="1"/>
            </p:cNvSpPr>
            <p:nvPr/>
          </p:nvSpPr>
          <p:spPr bwMode="auto">
            <a:xfrm>
              <a:off x="7561" y="3340"/>
              <a:ext cx="624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Cl</a:t>
              </a:r>
              <a:endParaRPr kumimoji="0" lang="en-US" sz="11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2" name="Text Box 28"/>
            <p:cNvSpPr txBox="1">
              <a:spLocks noChangeArrowheads="1"/>
            </p:cNvSpPr>
            <p:nvPr/>
          </p:nvSpPr>
          <p:spPr bwMode="auto">
            <a:xfrm>
              <a:off x="7028" y="3689"/>
              <a:ext cx="187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–CH–CH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</a:t>
              </a:r>
            </a:p>
          </p:txBody>
        </p:sp>
        <p:cxnSp>
          <p:nvCxnSpPr>
            <p:cNvPr id="1053" name="AutoShape 29"/>
            <p:cNvCxnSpPr>
              <a:cxnSpLocks noChangeShapeType="1"/>
            </p:cNvCxnSpPr>
            <p:nvPr/>
          </p:nvCxnSpPr>
          <p:spPr bwMode="auto">
            <a:xfrm flipV="1">
              <a:off x="7846" y="3659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04854" y="2668662"/>
            <a:ext cx="1187450" cy="546100"/>
            <a:chOff x="7028" y="3340"/>
            <a:chExt cx="1871" cy="859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7606" y="3340"/>
              <a:ext cx="680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OH</a:t>
              </a:r>
              <a:endPara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7028" y="3689"/>
              <a:ext cx="187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–CH–CH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</a:t>
              </a:r>
            </a:p>
          </p:txBody>
        </p:sp>
        <p:cxnSp>
          <p:nvCxnSpPr>
            <p:cNvPr id="5" name="AutoShape 5"/>
            <p:cNvCxnSpPr>
              <a:cxnSpLocks noChangeShapeType="1"/>
            </p:cNvCxnSpPr>
            <p:nvPr/>
          </p:nvCxnSpPr>
          <p:spPr bwMode="auto">
            <a:xfrm flipV="1">
              <a:off x="7846" y="3659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5384311" y="2657550"/>
            <a:ext cx="1008062" cy="544512"/>
            <a:chOff x="6938" y="3340"/>
            <a:chExt cx="1587" cy="859"/>
          </a:xfrm>
        </p:grpSpPr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7561" y="3340"/>
              <a:ext cx="73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endParaRPr kumimoji="0" lang="en-US" sz="11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6938" y="3689"/>
              <a:ext cx="158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–N–H   </a:t>
              </a:r>
            </a:p>
          </p:txBody>
        </p:sp>
        <p:cxnSp>
          <p:nvCxnSpPr>
            <p:cNvPr id="9" name="AutoShape 9"/>
            <p:cNvCxnSpPr>
              <a:cxnSpLocks noChangeShapeType="1"/>
            </p:cNvCxnSpPr>
            <p:nvPr/>
          </p:nvCxnSpPr>
          <p:spPr bwMode="auto">
            <a:xfrm flipV="1">
              <a:off x="7846" y="3659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6198716" y="2675012"/>
            <a:ext cx="939800" cy="548640"/>
            <a:chOff x="8387" y="9596"/>
            <a:chExt cx="1479" cy="1013"/>
          </a:xfrm>
        </p:grpSpPr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9469" y="9851"/>
              <a:ext cx="397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1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8727" y="9596"/>
              <a:ext cx="90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 </a:t>
              </a:r>
              <a:endParaRPr kumimoji="0" lang="en-US" sz="11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" name="AutoShape 13"/>
            <p:cNvCxnSpPr>
              <a:cxnSpLocks noChangeShapeType="1"/>
            </p:cNvCxnSpPr>
            <p:nvPr/>
          </p:nvCxnSpPr>
          <p:spPr bwMode="auto">
            <a:xfrm flipH="1" flipV="1">
              <a:off x="9456" y="9940"/>
              <a:ext cx="103" cy="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8387" y="10099"/>
              <a:ext cx="124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endPara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endParaRPr>
            </a:p>
          </p:txBody>
        </p:sp>
        <p:cxnSp>
          <p:nvCxnSpPr>
            <p:cNvPr id="15" name="AutoShape 15"/>
            <p:cNvCxnSpPr>
              <a:cxnSpLocks noChangeShapeType="1"/>
            </p:cNvCxnSpPr>
            <p:nvPr/>
          </p:nvCxnSpPr>
          <p:spPr bwMode="auto">
            <a:xfrm flipH="1">
              <a:off x="9456" y="10159"/>
              <a:ext cx="113" cy="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3412654" y="2684537"/>
            <a:ext cx="1439862" cy="515938"/>
            <a:chOff x="6458" y="9011"/>
            <a:chExt cx="2268" cy="814"/>
          </a:xfrm>
        </p:grpSpPr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7801" y="90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6458" y="9315"/>
              <a:ext cx="2268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-C–H</a:t>
              </a:r>
            </a:p>
          </p:txBody>
        </p:sp>
        <p:grpSp>
          <p:nvGrpSpPr>
            <p:cNvPr id="19" name="Group 19"/>
            <p:cNvGrpSpPr>
              <a:grpSpLocks/>
            </p:cNvGrpSpPr>
            <p:nvPr/>
          </p:nvGrpSpPr>
          <p:grpSpPr bwMode="auto">
            <a:xfrm>
              <a:off x="7966" y="9330"/>
              <a:ext cx="44" cy="57"/>
              <a:chOff x="8187" y="7430"/>
              <a:chExt cx="44" cy="57"/>
            </a:xfrm>
          </p:grpSpPr>
          <p:cxnSp>
            <p:nvCxnSpPr>
              <p:cNvPr id="20" name="AutoShape 20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" name="AutoShape 21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22" name="Group 22"/>
          <p:cNvGrpSpPr>
            <a:grpSpLocks/>
          </p:cNvGrpSpPr>
          <p:nvPr/>
        </p:nvGrpSpPr>
        <p:grpSpPr bwMode="auto">
          <a:xfrm>
            <a:off x="2416258" y="2684525"/>
            <a:ext cx="1439862" cy="496924"/>
            <a:chOff x="5123" y="4265"/>
            <a:chExt cx="2268" cy="784"/>
          </a:xfrm>
        </p:grpSpPr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5821" y="4265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5123" y="4539"/>
              <a:ext cx="2268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dirty="0" smtClean="0"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C-CH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 </a:t>
              </a:r>
            </a:p>
          </p:txBody>
        </p:sp>
        <p:grpSp>
          <p:nvGrpSpPr>
            <p:cNvPr id="25" name="Group 25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26" name="AutoShape 26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7" name="AutoShape 27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28" name="Group 28"/>
          <p:cNvGrpSpPr>
            <a:grpSpLocks/>
          </p:cNvGrpSpPr>
          <p:nvPr/>
        </p:nvGrpSpPr>
        <p:grpSpPr bwMode="auto">
          <a:xfrm>
            <a:off x="1398190" y="2680345"/>
            <a:ext cx="1403350" cy="520700"/>
            <a:chOff x="3277" y="8974"/>
            <a:chExt cx="2211" cy="821"/>
          </a:xfrm>
        </p:grpSpPr>
        <p:sp>
          <p:nvSpPr>
            <p:cNvPr id="29" name="Text Box 29"/>
            <p:cNvSpPr txBox="1">
              <a:spLocks noChangeArrowheads="1"/>
            </p:cNvSpPr>
            <p:nvPr/>
          </p:nvSpPr>
          <p:spPr bwMode="auto">
            <a:xfrm>
              <a:off x="4515" y="898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4" name="Text Box 30"/>
            <p:cNvSpPr txBox="1">
              <a:spLocks noChangeArrowheads="1"/>
            </p:cNvSpPr>
            <p:nvPr/>
          </p:nvSpPr>
          <p:spPr bwMode="auto">
            <a:xfrm>
              <a:off x="3277" y="9285"/>
              <a:ext cx="221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–CH–C–OH </a:t>
              </a:r>
            </a:p>
          </p:txBody>
        </p:sp>
        <p:grpSp>
          <p:nvGrpSpPr>
            <p:cNvPr id="1055" name="Group 31"/>
            <p:cNvGrpSpPr>
              <a:grpSpLocks/>
            </p:cNvGrpSpPr>
            <p:nvPr/>
          </p:nvGrpSpPr>
          <p:grpSpPr bwMode="auto">
            <a:xfrm>
              <a:off x="4650" y="9300"/>
              <a:ext cx="44" cy="57"/>
              <a:chOff x="8187" y="7430"/>
              <a:chExt cx="44" cy="57"/>
            </a:xfrm>
          </p:grpSpPr>
          <p:cxnSp>
            <p:nvCxnSpPr>
              <p:cNvPr id="1056" name="AutoShape 32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57" name="AutoShape 33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1058" name="Text Box 34"/>
            <p:cNvSpPr txBox="1">
              <a:spLocks noChangeArrowheads="1"/>
            </p:cNvSpPr>
            <p:nvPr/>
          </p:nvSpPr>
          <p:spPr bwMode="auto">
            <a:xfrm>
              <a:off x="3952" y="8974"/>
              <a:ext cx="73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05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endParaRPr kumimoji="0" lang="en-US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59" name="AutoShape 35"/>
            <p:cNvCxnSpPr>
              <a:cxnSpLocks noChangeShapeType="1"/>
            </p:cNvCxnSpPr>
            <p:nvPr/>
          </p:nvCxnSpPr>
          <p:spPr bwMode="auto">
            <a:xfrm flipV="1">
              <a:off x="4199" y="9273"/>
              <a:ext cx="1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060" name="Group 36"/>
          <p:cNvGrpSpPr>
            <a:grpSpLocks/>
          </p:cNvGrpSpPr>
          <p:nvPr/>
        </p:nvGrpSpPr>
        <p:grpSpPr bwMode="auto">
          <a:xfrm>
            <a:off x="244033" y="2689840"/>
            <a:ext cx="1584325" cy="496923"/>
            <a:chOff x="5108" y="4280"/>
            <a:chExt cx="2494" cy="784"/>
          </a:xfrm>
        </p:grpSpPr>
        <p:sp>
          <p:nvSpPr>
            <p:cNvPr id="1061" name="Text Box 37"/>
            <p:cNvSpPr txBox="1">
              <a:spLocks noChangeArrowheads="1"/>
            </p:cNvSpPr>
            <p:nvPr/>
          </p:nvSpPr>
          <p:spPr bwMode="auto">
            <a:xfrm>
              <a:off x="5836" y="4280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62" name="Text Box 38"/>
            <p:cNvSpPr txBox="1">
              <a:spLocks noChangeArrowheads="1"/>
            </p:cNvSpPr>
            <p:nvPr/>
          </p:nvSpPr>
          <p:spPr bwMode="auto">
            <a:xfrm>
              <a:off x="5108" y="4554"/>
              <a:ext cx="2494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–C-O-CH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</a:p>
          </p:txBody>
        </p:sp>
        <p:grpSp>
          <p:nvGrpSpPr>
            <p:cNvPr id="1063" name="Group 39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64" name="AutoShape 40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65" name="AutoShape 41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sp>
        <p:nvSpPr>
          <p:cNvPr id="124" name="TextBox 123"/>
          <p:cNvSpPr txBox="1"/>
          <p:nvPr/>
        </p:nvSpPr>
        <p:spPr>
          <a:xfrm>
            <a:off x="6761936" y="2415555"/>
            <a:ext cx="1554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ar-AE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كلوروبروبان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6798915" y="3193152"/>
            <a:ext cx="1554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r-AE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كلوروبروبان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6948268" y="3876601"/>
            <a:ext cx="1332154" cy="544512"/>
            <a:chOff x="6948268" y="3848026"/>
            <a:chExt cx="1332154" cy="544512"/>
          </a:xfrm>
        </p:grpSpPr>
        <p:grpSp>
          <p:nvGrpSpPr>
            <p:cNvPr id="168" name="Group 26"/>
            <p:cNvGrpSpPr>
              <a:grpSpLocks/>
            </p:cNvGrpSpPr>
            <p:nvPr/>
          </p:nvGrpSpPr>
          <p:grpSpPr bwMode="auto">
            <a:xfrm>
              <a:off x="6948268" y="3848026"/>
              <a:ext cx="1332154" cy="544512"/>
              <a:chOff x="7028" y="3340"/>
              <a:chExt cx="2099" cy="859"/>
            </a:xfrm>
          </p:grpSpPr>
          <p:sp>
            <p:nvSpPr>
              <p:cNvPr id="169" name="Text Box 27"/>
              <p:cNvSpPr txBox="1">
                <a:spLocks noChangeArrowheads="1"/>
              </p:cNvSpPr>
              <p:nvPr/>
            </p:nvSpPr>
            <p:spPr bwMode="auto">
              <a:xfrm>
                <a:off x="7561" y="3340"/>
                <a:ext cx="624" cy="3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Br</a:t>
                </a:r>
                <a:endParaRPr kumimoji="0" lang="en-US" sz="11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0" name="Text Box 28"/>
              <p:cNvSpPr txBox="1">
                <a:spLocks noChangeArrowheads="1"/>
              </p:cNvSpPr>
              <p:nvPr/>
            </p:nvSpPr>
            <p:spPr bwMode="auto">
              <a:xfrm>
                <a:off x="7028" y="3689"/>
                <a:ext cx="2099" cy="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rtl="0">
                  <a:spcAft>
                    <a:spcPts val="1000"/>
                  </a:spcAft>
                </a:pPr>
                <a:r>
                  <a:rPr kumimoji="0" lang="en-US" sz="1100" i="0" u="none" strike="noStrike" cap="none" normalizeH="0" baseline="-25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</a:t>
                </a:r>
                <a:r>
                  <a:rPr kumimoji="0" lang="en-US" sz="110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100" baseline="-25000" dirty="0" smtClean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r>
                  <a:rPr kumimoji="0" lang="en-US" sz="110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CHCH</a:t>
                </a:r>
                <a:r>
                  <a:rPr kumimoji="0" lang="en-US" sz="1100" baseline="-25000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r>
                  <a:rPr kumimoji="0" lang="en-US" sz="1100" dirty="0" smtClean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100" baseline="-25000" dirty="0" smtClean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r>
                  <a:rPr kumimoji="0" lang="en-US" sz="110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 </a:t>
                </a:r>
              </a:p>
            </p:txBody>
          </p:sp>
          <p:cxnSp>
            <p:nvCxnSpPr>
              <p:cNvPr id="171" name="AutoShape 29"/>
              <p:cNvCxnSpPr>
                <a:cxnSpLocks noChangeShapeType="1"/>
              </p:cNvCxnSpPr>
              <p:nvPr/>
            </p:nvCxnSpPr>
            <p:spPr bwMode="auto">
              <a:xfrm flipV="1">
                <a:off x="7846" y="3659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sp>
          <p:nvSpPr>
            <p:cNvPr id="172" name="Text Box 27"/>
            <p:cNvSpPr txBox="1">
              <a:spLocks noChangeArrowheads="1"/>
            </p:cNvSpPr>
            <p:nvPr/>
          </p:nvSpPr>
          <p:spPr bwMode="auto">
            <a:xfrm>
              <a:off x="7016080" y="3861048"/>
              <a:ext cx="396029" cy="251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Br</a:t>
              </a:r>
              <a:endParaRPr kumimoji="0" lang="en-US" sz="11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73" name="AutoShape 29"/>
            <p:cNvCxnSpPr>
              <a:cxnSpLocks noChangeShapeType="1"/>
            </p:cNvCxnSpPr>
            <p:nvPr/>
          </p:nvCxnSpPr>
          <p:spPr bwMode="auto">
            <a:xfrm flipV="1">
              <a:off x="7164288" y="4058022"/>
              <a:ext cx="0" cy="716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175" name="Group 174"/>
          <p:cNvGrpSpPr/>
          <p:nvPr/>
        </p:nvGrpSpPr>
        <p:grpSpPr>
          <a:xfrm>
            <a:off x="6953592" y="4789463"/>
            <a:ext cx="1332154" cy="544512"/>
            <a:chOff x="6957788" y="3848026"/>
            <a:chExt cx="1332154" cy="544512"/>
          </a:xfrm>
        </p:grpSpPr>
        <p:grpSp>
          <p:nvGrpSpPr>
            <p:cNvPr id="176" name="Group 26"/>
            <p:cNvGrpSpPr>
              <a:grpSpLocks/>
            </p:cNvGrpSpPr>
            <p:nvPr/>
          </p:nvGrpSpPr>
          <p:grpSpPr bwMode="auto">
            <a:xfrm>
              <a:off x="6957788" y="3848026"/>
              <a:ext cx="1332154" cy="544512"/>
              <a:chOff x="7043" y="3340"/>
              <a:chExt cx="2099" cy="859"/>
            </a:xfrm>
          </p:grpSpPr>
          <p:sp>
            <p:nvSpPr>
              <p:cNvPr id="179" name="Text Box 27"/>
              <p:cNvSpPr txBox="1">
                <a:spLocks noChangeArrowheads="1"/>
              </p:cNvSpPr>
              <p:nvPr/>
            </p:nvSpPr>
            <p:spPr bwMode="auto">
              <a:xfrm>
                <a:off x="7471" y="3340"/>
                <a:ext cx="624" cy="3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endParaRPr kumimoji="0" lang="en-US" sz="105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0" name="Text Box 28"/>
              <p:cNvSpPr txBox="1">
                <a:spLocks noChangeArrowheads="1"/>
              </p:cNvSpPr>
              <p:nvPr/>
            </p:nvSpPr>
            <p:spPr bwMode="auto">
              <a:xfrm>
                <a:off x="7043" y="3689"/>
                <a:ext cx="2099" cy="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rtl="0">
                  <a:spcAft>
                    <a:spcPts val="1000"/>
                  </a:spcAft>
                </a:pPr>
                <a:r>
                  <a:rPr kumimoji="0" lang="en-US" sz="1000" i="0" u="none" strike="noStrike" cap="none" normalizeH="0" baseline="-25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</a:t>
                </a:r>
                <a:r>
                  <a:rPr kumimoji="0" lang="en-US" sz="100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000" baseline="-25000" dirty="0" smtClean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r>
                  <a:rPr kumimoji="0" lang="en-US" sz="100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CH(CH</a:t>
                </a:r>
                <a:r>
                  <a:rPr kumimoji="0" lang="en-US" sz="1000" baseline="-25000" dirty="0" smtClean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r>
                  <a:rPr kumimoji="0" lang="en-US" sz="1000" dirty="0" smtClean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)</a:t>
                </a:r>
                <a:r>
                  <a:rPr kumimoji="0" lang="en-US" sz="1000" baseline="-25000" dirty="0" smtClean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r>
                  <a:rPr kumimoji="0" lang="en-US" sz="1000" dirty="0" smtClean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000" baseline="-25000" dirty="0" smtClean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r>
                  <a:rPr kumimoji="0" lang="en-US" sz="100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 </a:t>
                </a:r>
              </a:p>
            </p:txBody>
          </p:sp>
          <p:cxnSp>
            <p:nvCxnSpPr>
              <p:cNvPr id="181" name="AutoShape 29"/>
              <p:cNvCxnSpPr>
                <a:cxnSpLocks noChangeShapeType="1"/>
              </p:cNvCxnSpPr>
              <p:nvPr/>
            </p:nvCxnSpPr>
            <p:spPr bwMode="auto">
              <a:xfrm flipV="1">
                <a:off x="7771" y="3659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sp>
          <p:nvSpPr>
            <p:cNvPr id="177" name="Text Box 27"/>
            <p:cNvSpPr txBox="1">
              <a:spLocks noChangeArrowheads="1"/>
            </p:cNvSpPr>
            <p:nvPr/>
          </p:nvSpPr>
          <p:spPr bwMode="auto">
            <a:xfrm>
              <a:off x="6977980" y="3861048"/>
              <a:ext cx="396029" cy="251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kumimoji="0" lang="en-US" sz="105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78" name="AutoShape 29"/>
            <p:cNvCxnSpPr>
              <a:cxnSpLocks noChangeShapeType="1"/>
            </p:cNvCxnSpPr>
            <p:nvPr/>
          </p:nvCxnSpPr>
          <p:spPr bwMode="auto">
            <a:xfrm flipV="1">
              <a:off x="7164288" y="4058022"/>
              <a:ext cx="0" cy="716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32" name="Group 31"/>
          <p:cNvGrpSpPr/>
          <p:nvPr/>
        </p:nvGrpSpPr>
        <p:grpSpPr>
          <a:xfrm>
            <a:off x="6909954" y="5696992"/>
            <a:ext cx="1332154" cy="659953"/>
            <a:chOff x="6909954" y="5716042"/>
            <a:chExt cx="1332154" cy="659953"/>
          </a:xfrm>
        </p:grpSpPr>
        <p:grpSp>
          <p:nvGrpSpPr>
            <p:cNvPr id="182" name="Group 181"/>
            <p:cNvGrpSpPr/>
            <p:nvPr/>
          </p:nvGrpSpPr>
          <p:grpSpPr>
            <a:xfrm>
              <a:off x="6909954" y="5716042"/>
              <a:ext cx="1332154" cy="544512"/>
              <a:chOff x="6628400" y="3848026"/>
              <a:chExt cx="1332154" cy="544512"/>
            </a:xfrm>
          </p:grpSpPr>
          <p:grpSp>
            <p:nvGrpSpPr>
              <p:cNvPr id="183" name="Group 26"/>
              <p:cNvGrpSpPr>
                <a:grpSpLocks/>
              </p:cNvGrpSpPr>
              <p:nvPr/>
            </p:nvGrpSpPr>
            <p:grpSpPr bwMode="auto">
              <a:xfrm>
                <a:off x="6628400" y="3848026"/>
                <a:ext cx="1332154" cy="544512"/>
                <a:chOff x="6524" y="3340"/>
                <a:chExt cx="2099" cy="859"/>
              </a:xfrm>
            </p:grpSpPr>
            <p:sp>
              <p:nvSpPr>
                <p:cNvPr id="186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7561" y="3340"/>
                  <a:ext cx="624" cy="3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i="1" dirty="0" err="1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Cl</a:t>
                  </a:r>
                  <a:endParaRPr kumimoji="0" lang="en-US" sz="110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7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6524" y="3689"/>
                  <a:ext cx="2099" cy="5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 algn="ctr" rtl="0">
                    <a:spcAft>
                      <a:spcPts val="1000"/>
                    </a:spcAft>
                  </a:pPr>
                  <a:r>
                    <a:rPr kumimoji="0" lang="en-US" sz="1100" i="0" u="none" strike="noStrike" cap="none" normalizeH="0" baseline="-2500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 </a:t>
                  </a:r>
                  <a:r>
                    <a:rPr kumimoji="0" lang="en-US" sz="1100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CH</a:t>
                  </a:r>
                  <a:r>
                    <a:rPr kumimoji="0" lang="en-US" sz="1100" baseline="-25000" dirty="0" smtClean="0">
                      <a:solidFill>
                        <a:srgbClr val="FF0000"/>
                      </a:solidFill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3 </a:t>
                  </a:r>
                  <a:r>
                    <a:rPr kumimoji="0" lang="en-US" sz="1100" dirty="0" smtClean="0">
                      <a:solidFill>
                        <a:srgbClr val="FF0000"/>
                      </a:solidFill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-</a:t>
                  </a:r>
                  <a:r>
                    <a:rPr kumimoji="0" lang="en-US" sz="1100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C-</a:t>
                  </a:r>
                  <a:r>
                    <a:rPr kumimoji="0" lang="en-US" sz="1100" i="0" u="none" strike="noStrike" cap="none" normalizeH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 </a:t>
                  </a:r>
                  <a:r>
                    <a:rPr kumimoji="0" lang="en-US" sz="1100" dirty="0" smtClean="0">
                      <a:solidFill>
                        <a:srgbClr val="FF0000"/>
                      </a:solidFill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CH</a:t>
                  </a:r>
                  <a:r>
                    <a:rPr kumimoji="0" lang="en-US" sz="1100" baseline="-25000" dirty="0" smtClean="0">
                      <a:solidFill>
                        <a:srgbClr val="FF0000"/>
                      </a:solidFill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2</a:t>
                  </a:r>
                  <a:r>
                    <a:rPr kumimoji="0" lang="en-US" sz="1100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  </a:t>
                  </a:r>
                </a:p>
              </p:txBody>
            </p:sp>
            <p:cxnSp>
              <p:nvCxnSpPr>
                <p:cNvPr id="188" name="AutoShape 29"/>
                <p:cNvCxnSpPr>
                  <a:cxnSpLocks noChangeShapeType="1"/>
                </p:cNvCxnSpPr>
                <p:nvPr/>
              </p:nvCxnSpPr>
              <p:spPr bwMode="auto">
                <a:xfrm flipV="1">
                  <a:off x="7846" y="3659"/>
                  <a:ext cx="0" cy="113"/>
                </a:xfrm>
                <a:prstGeom prst="straightConnector1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184" name="Text Box 27"/>
              <p:cNvSpPr txBox="1">
                <a:spLocks noChangeArrowheads="1"/>
              </p:cNvSpPr>
              <p:nvPr/>
            </p:nvSpPr>
            <p:spPr bwMode="auto">
              <a:xfrm>
                <a:off x="7082755" y="3861048"/>
                <a:ext cx="396029" cy="251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i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Cl</a:t>
                </a:r>
                <a:endParaRPr kumimoji="0" lang="en-US" sz="11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85" name="AutoShape 29"/>
              <p:cNvCxnSpPr>
                <a:cxnSpLocks noChangeShapeType="1"/>
              </p:cNvCxnSpPr>
              <p:nvPr/>
            </p:nvCxnSpPr>
            <p:spPr bwMode="auto">
              <a:xfrm flipV="1">
                <a:off x="7264875" y="4058022"/>
                <a:ext cx="0" cy="71630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sp>
          <p:nvSpPr>
            <p:cNvPr id="189" name="Text Box 27"/>
            <p:cNvSpPr txBox="1">
              <a:spLocks noChangeArrowheads="1"/>
            </p:cNvSpPr>
            <p:nvPr/>
          </p:nvSpPr>
          <p:spPr bwMode="auto">
            <a:xfrm>
              <a:off x="7366595" y="6124340"/>
              <a:ext cx="396029" cy="251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kumimoji="0" lang="en-US" sz="11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90" name="AutoShape 29"/>
            <p:cNvCxnSpPr>
              <a:cxnSpLocks noChangeShapeType="1"/>
            </p:cNvCxnSpPr>
            <p:nvPr/>
          </p:nvCxnSpPr>
          <p:spPr bwMode="auto">
            <a:xfrm flipV="1">
              <a:off x="7567761" y="6118278"/>
              <a:ext cx="0" cy="716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xmlns="" val="3953365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/>
      <p:bldP spid="124" grpId="1"/>
      <p:bldP spid="1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57343694"/>
              </p:ext>
            </p:extLst>
          </p:nvPr>
        </p:nvGraphicFramePr>
        <p:xfrm>
          <a:off x="467544" y="544488"/>
          <a:ext cx="8206358" cy="5852080"/>
        </p:xfrm>
        <a:graphic>
          <a:graphicData uri="http://schemas.openxmlformats.org/drawingml/2006/table">
            <a:tbl>
              <a:tblPr rtl="1"/>
              <a:tblGrid>
                <a:gridCol w="524644"/>
                <a:gridCol w="1045096"/>
                <a:gridCol w="870586"/>
                <a:gridCol w="653360"/>
                <a:gridCol w="955360"/>
                <a:gridCol w="963586"/>
                <a:gridCol w="1050304"/>
                <a:gridCol w="1011188"/>
                <a:gridCol w="1132234"/>
              </a:tblGrid>
              <a:tr h="24159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نوع المركب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هاليدات ألكيل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الإيثيرات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أمينات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كحولات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ألدهيدات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كيتونات</a:t>
                      </a:r>
                      <a:endParaRPr lang="en-US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5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أحماض كربوكسيلية</a:t>
                      </a:r>
                      <a:endParaRPr lang="en-US" sz="11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الاسترات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768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المجموعة </a:t>
                      </a: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الوظيفية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هالوجين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O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–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الإيثر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NH</a:t>
                      </a:r>
                      <a:r>
                        <a:rPr lang="en-US" sz="1200" b="1" i="1" baseline="-250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أمينو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OH  </a:t>
                      </a:r>
                      <a:r>
                        <a:rPr lang="ar-SA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هيدروكسيل</a:t>
                      </a:r>
                      <a:r>
                        <a:rPr lang="en-US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288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الصيغة العامة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 -X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 -O- R</a:t>
                      </a:r>
                      <a:r>
                        <a:rPr lang="en-US" sz="1200" b="1" i="1" baseline="30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\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 -OH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17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قاعدة التسمية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رقم+هالوجين+ و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ألكان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اسم شقي الألكيل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كلمة إيثر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ألكيل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أمين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رقم + الكان +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ول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الكان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ال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رقم + الكان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ون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الكان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ويك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ألكيل + ألكان +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وات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816">
                <a:tc rowSpan="5"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الأمثلة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-Cl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-O-CH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-NH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rtl="1"/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-OH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5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ثنائي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برومو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بيوتان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ثنائي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إيثيل إيثر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ثنائي إيثيل أمين</a:t>
                      </a: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بيوتانول</a:t>
                      </a:r>
                      <a:endParaRPr lang="en-US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ميثيل بيوتانال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ميثيل-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بنتانون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حمض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ميثانويك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ميثانوات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22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ثنائي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يودو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بنتان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بيوتيل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إيثيل إيثر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rtl="1"/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ثلاثي إيثيل أمين</a:t>
                      </a: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إيثانديول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كلورو بنتانال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إيثيل-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بنتانون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برومو بنتانويك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بيوتيل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بروبانوات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75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ثنائي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كلورو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يودو 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بروبيل 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إيثر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بروبيل أمين</a:t>
                      </a:r>
                      <a:endParaRPr lang="en-US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بروبانتريول</a:t>
                      </a:r>
                      <a:endParaRPr lang="en-US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ميثانال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هكسانون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حمض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بروبانويك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فينيل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ميثانوات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" name="Group 189"/>
          <p:cNvGrpSpPr>
            <a:grpSpLocks/>
          </p:cNvGrpSpPr>
          <p:nvPr/>
        </p:nvGrpSpPr>
        <p:grpSpPr bwMode="auto">
          <a:xfrm>
            <a:off x="3673996" y="821852"/>
            <a:ext cx="865187" cy="615940"/>
            <a:chOff x="9287" y="7223"/>
            <a:chExt cx="1361" cy="969"/>
          </a:xfrm>
        </p:grpSpPr>
        <p:sp>
          <p:nvSpPr>
            <p:cNvPr id="9406" name="Text Box 190"/>
            <p:cNvSpPr txBox="1">
              <a:spLocks noChangeArrowheads="1"/>
            </p:cNvSpPr>
            <p:nvPr/>
          </p:nvSpPr>
          <p:spPr bwMode="auto">
            <a:xfrm>
              <a:off x="9745" y="7223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07" name="Text Box 191"/>
            <p:cNvSpPr txBox="1">
              <a:spLocks noChangeArrowheads="1"/>
            </p:cNvSpPr>
            <p:nvPr/>
          </p:nvSpPr>
          <p:spPr bwMode="auto">
            <a:xfrm>
              <a:off x="9287" y="7512"/>
              <a:ext cx="1361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–C–H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EG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كربونيل طرفية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" name="Group 192"/>
            <p:cNvGrpSpPr>
              <a:grpSpLocks/>
            </p:cNvGrpSpPr>
            <p:nvPr/>
          </p:nvGrpSpPr>
          <p:grpSpPr bwMode="auto">
            <a:xfrm>
              <a:off x="9880" y="7542"/>
              <a:ext cx="44" cy="57"/>
              <a:chOff x="2225" y="10082"/>
              <a:chExt cx="44" cy="115"/>
            </a:xfrm>
          </p:grpSpPr>
          <p:cxnSp>
            <p:nvCxnSpPr>
              <p:cNvPr id="9409" name="AutoShape 193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9410" name="AutoShape 194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0" name="Group 195"/>
          <p:cNvGrpSpPr>
            <a:grpSpLocks/>
          </p:cNvGrpSpPr>
          <p:nvPr/>
        </p:nvGrpSpPr>
        <p:grpSpPr bwMode="auto">
          <a:xfrm>
            <a:off x="2714585" y="821868"/>
            <a:ext cx="914137" cy="606405"/>
            <a:chOff x="9197" y="7253"/>
            <a:chExt cx="1438" cy="954"/>
          </a:xfrm>
        </p:grpSpPr>
        <p:sp>
          <p:nvSpPr>
            <p:cNvPr id="9412" name="Text Box 196"/>
            <p:cNvSpPr txBox="1">
              <a:spLocks noChangeArrowheads="1"/>
            </p:cNvSpPr>
            <p:nvPr/>
          </p:nvSpPr>
          <p:spPr bwMode="auto">
            <a:xfrm>
              <a:off x="9715" y="7253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13" name="Text Box 197"/>
            <p:cNvSpPr txBox="1">
              <a:spLocks noChangeArrowheads="1"/>
            </p:cNvSpPr>
            <p:nvPr/>
          </p:nvSpPr>
          <p:spPr bwMode="auto">
            <a:xfrm>
              <a:off x="9197" y="7527"/>
              <a:ext cx="1438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 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ar-EG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كربونيل داخلية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6" name="Group 198"/>
            <p:cNvGrpSpPr>
              <a:grpSpLocks/>
            </p:cNvGrpSpPr>
            <p:nvPr/>
          </p:nvGrpSpPr>
          <p:grpSpPr bwMode="auto">
            <a:xfrm>
              <a:off x="9880" y="7542"/>
              <a:ext cx="44" cy="57"/>
              <a:chOff x="2225" y="10082"/>
              <a:chExt cx="44" cy="115"/>
            </a:xfrm>
          </p:grpSpPr>
          <p:cxnSp>
            <p:nvCxnSpPr>
              <p:cNvPr id="9415" name="AutoShape 199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9416" name="AutoShape 200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9" name="Group 201"/>
          <p:cNvGrpSpPr>
            <a:grpSpLocks/>
          </p:cNvGrpSpPr>
          <p:nvPr/>
        </p:nvGrpSpPr>
        <p:grpSpPr bwMode="auto">
          <a:xfrm>
            <a:off x="1716098" y="819155"/>
            <a:ext cx="863600" cy="606405"/>
            <a:chOff x="4132" y="7031"/>
            <a:chExt cx="1361" cy="954"/>
          </a:xfrm>
        </p:grpSpPr>
        <p:sp>
          <p:nvSpPr>
            <p:cNvPr id="9418" name="Text Box 202"/>
            <p:cNvSpPr txBox="1">
              <a:spLocks noChangeArrowheads="1"/>
            </p:cNvSpPr>
            <p:nvPr/>
          </p:nvSpPr>
          <p:spPr bwMode="auto">
            <a:xfrm>
              <a:off x="4455" y="703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19" name="Text Box 203"/>
            <p:cNvSpPr txBox="1">
              <a:spLocks noChangeArrowheads="1"/>
            </p:cNvSpPr>
            <p:nvPr/>
          </p:nvSpPr>
          <p:spPr bwMode="auto">
            <a:xfrm>
              <a:off x="4132" y="7305"/>
              <a:ext cx="1361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–C–OH 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EG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كربوكسيل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2" name="Group 204"/>
            <p:cNvGrpSpPr>
              <a:grpSpLocks/>
            </p:cNvGrpSpPr>
            <p:nvPr/>
          </p:nvGrpSpPr>
          <p:grpSpPr bwMode="auto">
            <a:xfrm>
              <a:off x="4620" y="7335"/>
              <a:ext cx="44" cy="57"/>
              <a:chOff x="2225" y="10082"/>
              <a:chExt cx="44" cy="115"/>
            </a:xfrm>
          </p:grpSpPr>
          <p:cxnSp>
            <p:nvCxnSpPr>
              <p:cNvPr id="9421" name="AutoShape 205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9422" name="AutoShape 206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25" name="Group 207"/>
          <p:cNvGrpSpPr>
            <a:grpSpLocks/>
          </p:cNvGrpSpPr>
          <p:nvPr/>
        </p:nvGrpSpPr>
        <p:grpSpPr bwMode="auto">
          <a:xfrm>
            <a:off x="510948" y="819148"/>
            <a:ext cx="1005560" cy="615940"/>
            <a:chOff x="7549" y="7111"/>
            <a:chExt cx="1583" cy="969"/>
          </a:xfrm>
        </p:grpSpPr>
        <p:sp>
          <p:nvSpPr>
            <p:cNvPr id="9424" name="Text Box 208"/>
            <p:cNvSpPr txBox="1">
              <a:spLocks noChangeArrowheads="1"/>
            </p:cNvSpPr>
            <p:nvPr/>
          </p:nvSpPr>
          <p:spPr bwMode="auto">
            <a:xfrm>
              <a:off x="8052" y="71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25" name="Text Box 209"/>
            <p:cNvSpPr txBox="1">
              <a:spLocks noChangeArrowheads="1"/>
            </p:cNvSpPr>
            <p:nvPr/>
          </p:nvSpPr>
          <p:spPr bwMode="auto">
            <a:xfrm>
              <a:off x="7549" y="7400"/>
              <a:ext cx="1583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–C–O- 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EG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ألكوكسي كربونيل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8" name="Group 210"/>
            <p:cNvGrpSpPr>
              <a:grpSpLocks/>
            </p:cNvGrpSpPr>
            <p:nvPr/>
          </p:nvGrpSpPr>
          <p:grpSpPr bwMode="auto">
            <a:xfrm>
              <a:off x="8187" y="7430"/>
              <a:ext cx="44" cy="57"/>
              <a:chOff x="8187" y="7430"/>
              <a:chExt cx="44" cy="57"/>
            </a:xfrm>
          </p:grpSpPr>
          <p:cxnSp>
            <p:nvCxnSpPr>
              <p:cNvPr id="9427" name="AutoShape 211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9428" name="AutoShape 212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30" name="Group 213"/>
          <p:cNvGrpSpPr>
            <a:grpSpLocks/>
          </p:cNvGrpSpPr>
          <p:nvPr/>
        </p:nvGrpSpPr>
        <p:grpSpPr bwMode="auto">
          <a:xfrm>
            <a:off x="5508104" y="1399059"/>
            <a:ext cx="828675" cy="463550"/>
            <a:chOff x="7072" y="2555"/>
            <a:chExt cx="1304" cy="729"/>
          </a:xfrm>
        </p:grpSpPr>
        <p:sp>
          <p:nvSpPr>
            <p:cNvPr id="9430" name="Text Box 214"/>
            <p:cNvSpPr txBox="1">
              <a:spLocks noChangeArrowheads="1"/>
            </p:cNvSpPr>
            <p:nvPr/>
          </p:nvSpPr>
          <p:spPr bwMode="auto">
            <a:xfrm>
              <a:off x="7448" y="2887"/>
              <a:ext cx="56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</a:t>
              </a:r>
              <a:r>
                <a:rPr kumimoji="0" lang="en-US" sz="1200" b="0" i="0" u="none" strike="noStrike" cap="none" normalizeH="0" baseline="3000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\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31" name="Text Box 215"/>
            <p:cNvSpPr txBox="1">
              <a:spLocks noChangeArrowheads="1"/>
            </p:cNvSpPr>
            <p:nvPr/>
          </p:nvSpPr>
          <p:spPr bwMode="auto">
            <a:xfrm>
              <a:off x="7072" y="2555"/>
              <a:ext cx="1304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R–N–R</a:t>
              </a:r>
              <a:r>
                <a:rPr kumimoji="0" lang="en-US" sz="1200" b="0" i="0" u="none" strike="noStrike" cap="none" normalizeH="0" baseline="3000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\\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432" name="AutoShape 216"/>
            <p:cNvCxnSpPr>
              <a:cxnSpLocks noChangeShapeType="1"/>
            </p:cNvCxnSpPr>
            <p:nvPr/>
          </p:nvCxnSpPr>
          <p:spPr bwMode="auto">
            <a:xfrm flipV="1">
              <a:off x="7681" y="2873"/>
              <a:ext cx="0" cy="113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</p:cxnSp>
      </p:grpSp>
      <p:grpSp>
        <p:nvGrpSpPr>
          <p:cNvPr id="31" name="Group 217"/>
          <p:cNvGrpSpPr>
            <a:grpSpLocks/>
          </p:cNvGrpSpPr>
          <p:nvPr/>
        </p:nvGrpSpPr>
        <p:grpSpPr bwMode="auto">
          <a:xfrm>
            <a:off x="3794749" y="1384201"/>
            <a:ext cx="828675" cy="481012"/>
            <a:chOff x="4052" y="6711"/>
            <a:chExt cx="1304" cy="758"/>
          </a:xfrm>
        </p:grpSpPr>
        <p:sp>
          <p:nvSpPr>
            <p:cNvPr id="9434" name="Text Box 218"/>
            <p:cNvSpPr txBox="1">
              <a:spLocks noChangeArrowheads="1"/>
            </p:cNvSpPr>
            <p:nvPr/>
          </p:nvSpPr>
          <p:spPr bwMode="auto">
            <a:xfrm>
              <a:off x="4525" y="67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35" name="Text Box 219"/>
            <p:cNvSpPr txBox="1">
              <a:spLocks noChangeArrowheads="1"/>
            </p:cNvSpPr>
            <p:nvPr/>
          </p:nvSpPr>
          <p:spPr bwMode="auto">
            <a:xfrm>
              <a:off x="4052" y="7015"/>
              <a:ext cx="1304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R–C–H   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2" name="Group 220"/>
            <p:cNvGrpSpPr>
              <a:grpSpLocks/>
            </p:cNvGrpSpPr>
            <p:nvPr/>
          </p:nvGrpSpPr>
          <p:grpSpPr bwMode="auto">
            <a:xfrm>
              <a:off x="4660" y="7030"/>
              <a:ext cx="44" cy="57"/>
              <a:chOff x="2225" y="10082"/>
              <a:chExt cx="44" cy="115"/>
            </a:xfrm>
          </p:grpSpPr>
          <p:cxnSp>
            <p:nvCxnSpPr>
              <p:cNvPr id="9437" name="AutoShape 221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9438" name="AutoShape 222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33" name="Group 223"/>
          <p:cNvGrpSpPr>
            <a:grpSpLocks/>
          </p:cNvGrpSpPr>
          <p:nvPr/>
        </p:nvGrpSpPr>
        <p:grpSpPr bwMode="auto">
          <a:xfrm>
            <a:off x="1763688" y="1389534"/>
            <a:ext cx="827087" cy="481012"/>
            <a:chOff x="4097" y="6711"/>
            <a:chExt cx="1304" cy="758"/>
          </a:xfrm>
        </p:grpSpPr>
        <p:sp>
          <p:nvSpPr>
            <p:cNvPr id="9440" name="Text Box 224"/>
            <p:cNvSpPr txBox="1">
              <a:spLocks noChangeArrowheads="1"/>
            </p:cNvSpPr>
            <p:nvPr/>
          </p:nvSpPr>
          <p:spPr bwMode="auto">
            <a:xfrm>
              <a:off x="4525" y="67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41" name="Text Box 225"/>
            <p:cNvSpPr txBox="1">
              <a:spLocks noChangeArrowheads="1"/>
            </p:cNvSpPr>
            <p:nvPr/>
          </p:nvSpPr>
          <p:spPr bwMode="auto">
            <a:xfrm>
              <a:off x="4097" y="7015"/>
              <a:ext cx="1304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-2500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R–C–OH   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4" name="Group 226"/>
            <p:cNvGrpSpPr>
              <a:grpSpLocks/>
            </p:cNvGrpSpPr>
            <p:nvPr/>
          </p:nvGrpSpPr>
          <p:grpSpPr bwMode="auto">
            <a:xfrm>
              <a:off x="4660" y="7030"/>
              <a:ext cx="44" cy="57"/>
              <a:chOff x="2225" y="10082"/>
              <a:chExt cx="44" cy="115"/>
            </a:xfrm>
          </p:grpSpPr>
          <p:cxnSp>
            <p:nvCxnSpPr>
              <p:cNvPr id="9443" name="AutoShape 227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9444" name="AutoShape 228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35" name="Group 229"/>
          <p:cNvGrpSpPr>
            <a:grpSpLocks/>
          </p:cNvGrpSpPr>
          <p:nvPr/>
        </p:nvGrpSpPr>
        <p:grpSpPr bwMode="auto">
          <a:xfrm>
            <a:off x="558588" y="1385330"/>
            <a:ext cx="863600" cy="461974"/>
            <a:chOff x="8636" y="6726"/>
            <a:chExt cx="1361" cy="728"/>
          </a:xfrm>
        </p:grpSpPr>
        <p:sp>
          <p:nvSpPr>
            <p:cNvPr id="9446" name="Text Box 230"/>
            <p:cNvSpPr txBox="1">
              <a:spLocks noChangeArrowheads="1"/>
            </p:cNvSpPr>
            <p:nvPr/>
          </p:nvSpPr>
          <p:spPr bwMode="auto">
            <a:xfrm>
              <a:off x="8974" y="6726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47" name="Text Box 231"/>
            <p:cNvSpPr txBox="1">
              <a:spLocks noChangeArrowheads="1"/>
            </p:cNvSpPr>
            <p:nvPr/>
          </p:nvSpPr>
          <p:spPr bwMode="auto">
            <a:xfrm>
              <a:off x="8636" y="7000"/>
              <a:ext cx="1361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R–C–O-R</a:t>
              </a:r>
              <a:r>
                <a:rPr kumimoji="0" lang="en-US" sz="1200" b="0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\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 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8" name="Group 232"/>
            <p:cNvGrpSpPr>
              <a:grpSpLocks/>
            </p:cNvGrpSpPr>
            <p:nvPr/>
          </p:nvGrpSpPr>
          <p:grpSpPr bwMode="auto">
            <a:xfrm>
              <a:off x="9139" y="7030"/>
              <a:ext cx="44" cy="57"/>
              <a:chOff x="2225" y="10082"/>
              <a:chExt cx="44" cy="115"/>
            </a:xfrm>
          </p:grpSpPr>
          <p:cxnSp>
            <p:nvCxnSpPr>
              <p:cNvPr id="9449" name="AutoShape 233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9450" name="AutoShape 234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39" name="Group 235"/>
          <p:cNvGrpSpPr>
            <a:grpSpLocks/>
          </p:cNvGrpSpPr>
          <p:nvPr/>
        </p:nvGrpSpPr>
        <p:grpSpPr bwMode="auto">
          <a:xfrm>
            <a:off x="2763460" y="1350290"/>
            <a:ext cx="827088" cy="471493"/>
            <a:chOff x="4037" y="6711"/>
            <a:chExt cx="1304" cy="743"/>
          </a:xfrm>
        </p:grpSpPr>
        <p:sp>
          <p:nvSpPr>
            <p:cNvPr id="9452" name="Text Box 236"/>
            <p:cNvSpPr txBox="1">
              <a:spLocks noChangeArrowheads="1"/>
            </p:cNvSpPr>
            <p:nvPr/>
          </p:nvSpPr>
          <p:spPr bwMode="auto">
            <a:xfrm>
              <a:off x="4525" y="67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53" name="Text Box 237"/>
            <p:cNvSpPr txBox="1">
              <a:spLocks noChangeArrowheads="1"/>
            </p:cNvSpPr>
            <p:nvPr/>
          </p:nvSpPr>
          <p:spPr bwMode="auto">
            <a:xfrm>
              <a:off x="4037" y="7000"/>
              <a:ext cx="1304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R–C–R   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0" name="Group 238"/>
            <p:cNvGrpSpPr>
              <a:grpSpLocks/>
            </p:cNvGrpSpPr>
            <p:nvPr/>
          </p:nvGrpSpPr>
          <p:grpSpPr bwMode="auto">
            <a:xfrm>
              <a:off x="4660" y="7030"/>
              <a:ext cx="44" cy="57"/>
              <a:chOff x="2225" y="10082"/>
              <a:chExt cx="44" cy="115"/>
            </a:xfrm>
          </p:grpSpPr>
          <p:cxnSp>
            <p:nvCxnSpPr>
              <p:cNvPr id="9455" name="AutoShape 239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9456" name="AutoShape 240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41" name="Group 2"/>
          <p:cNvGrpSpPr>
            <a:grpSpLocks/>
          </p:cNvGrpSpPr>
          <p:nvPr/>
        </p:nvGrpSpPr>
        <p:grpSpPr bwMode="auto">
          <a:xfrm>
            <a:off x="3539343" y="2127531"/>
            <a:ext cx="1116013" cy="498451"/>
            <a:chOff x="5001" y="4265"/>
            <a:chExt cx="1757" cy="784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5836" y="4265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5001" y="4539"/>
              <a:ext cx="175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–C–H     </a:t>
              </a:r>
            </a:p>
          </p:txBody>
        </p:sp>
        <p:grpSp>
          <p:nvGrpSpPr>
            <p:cNvPr id="42" name="Group 5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30" name="AutoShape 6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1" name="AutoShape 7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43" name="Group 8"/>
          <p:cNvGrpSpPr>
            <a:grpSpLocks/>
          </p:cNvGrpSpPr>
          <p:nvPr/>
        </p:nvGrpSpPr>
        <p:grpSpPr bwMode="auto">
          <a:xfrm>
            <a:off x="2585480" y="2123331"/>
            <a:ext cx="1116012" cy="507988"/>
            <a:chOff x="5123" y="4250"/>
            <a:chExt cx="1757" cy="799"/>
          </a:xfrm>
        </p:grpSpPr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5836" y="4250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4" name="Text Box 10"/>
            <p:cNvSpPr txBox="1">
              <a:spLocks noChangeArrowheads="1"/>
            </p:cNvSpPr>
            <p:nvPr/>
          </p:nvSpPr>
          <p:spPr bwMode="auto">
            <a:xfrm>
              <a:off x="5123" y="4539"/>
              <a:ext cx="175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</a:t>
              </a:r>
            </a:p>
          </p:txBody>
        </p:sp>
        <p:grpSp>
          <p:nvGrpSpPr>
            <p:cNvPr id="44" name="Group 11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36" name="AutoShape 12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7" name="AutoShape 13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45" name="Group 14"/>
          <p:cNvGrpSpPr>
            <a:grpSpLocks/>
          </p:cNvGrpSpPr>
          <p:nvPr/>
        </p:nvGrpSpPr>
        <p:grpSpPr bwMode="auto">
          <a:xfrm>
            <a:off x="1490496" y="2128662"/>
            <a:ext cx="1116013" cy="507988"/>
            <a:chOff x="5093" y="4250"/>
            <a:chExt cx="1757" cy="799"/>
          </a:xfrm>
        </p:grpSpPr>
        <p:sp>
          <p:nvSpPr>
            <p:cNvPr id="1039" name="Text Box 15"/>
            <p:cNvSpPr txBox="1">
              <a:spLocks noChangeArrowheads="1"/>
            </p:cNvSpPr>
            <p:nvPr/>
          </p:nvSpPr>
          <p:spPr bwMode="auto">
            <a:xfrm>
              <a:off x="5851" y="4250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0" name="Text Box 16"/>
            <p:cNvSpPr txBox="1">
              <a:spLocks noChangeArrowheads="1"/>
            </p:cNvSpPr>
            <p:nvPr/>
          </p:nvSpPr>
          <p:spPr bwMode="auto">
            <a:xfrm>
              <a:off x="5093" y="4539"/>
              <a:ext cx="175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–C–OH  </a:t>
              </a:r>
            </a:p>
          </p:txBody>
        </p:sp>
        <p:grpSp>
          <p:nvGrpSpPr>
            <p:cNvPr id="46" name="Group 17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42" name="AutoShape 18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43" name="AutoShape 19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47" name="Group 20"/>
          <p:cNvGrpSpPr>
            <a:grpSpLocks/>
          </p:cNvGrpSpPr>
          <p:nvPr/>
        </p:nvGrpSpPr>
        <p:grpSpPr bwMode="auto">
          <a:xfrm>
            <a:off x="357456" y="2132852"/>
            <a:ext cx="1295400" cy="498451"/>
            <a:chOff x="5123" y="4250"/>
            <a:chExt cx="2041" cy="784"/>
          </a:xfrm>
        </p:grpSpPr>
        <p:sp>
          <p:nvSpPr>
            <p:cNvPr id="1045" name="Text Box 21"/>
            <p:cNvSpPr txBox="1">
              <a:spLocks noChangeArrowheads="1"/>
            </p:cNvSpPr>
            <p:nvPr/>
          </p:nvSpPr>
          <p:spPr bwMode="auto">
            <a:xfrm>
              <a:off x="5836" y="4250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6" name="Text Box 22"/>
            <p:cNvSpPr txBox="1">
              <a:spLocks noChangeArrowheads="1"/>
            </p:cNvSpPr>
            <p:nvPr/>
          </p:nvSpPr>
          <p:spPr bwMode="auto">
            <a:xfrm>
              <a:off x="5123" y="4524"/>
              <a:ext cx="204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–C–O-CH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</a:t>
              </a:r>
            </a:p>
          </p:txBody>
        </p:sp>
        <p:grpSp>
          <p:nvGrpSpPr>
            <p:cNvPr id="48" name="Group 23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48" name="AutoShape 24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49" name="AutoShape 25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49" name="Group 26"/>
          <p:cNvGrpSpPr>
            <a:grpSpLocks/>
          </p:cNvGrpSpPr>
          <p:nvPr/>
        </p:nvGrpSpPr>
        <p:grpSpPr bwMode="auto">
          <a:xfrm>
            <a:off x="6952456" y="2704728"/>
            <a:ext cx="1187450" cy="544512"/>
            <a:chOff x="7028" y="3340"/>
            <a:chExt cx="1871" cy="859"/>
          </a:xfrm>
        </p:grpSpPr>
        <p:sp>
          <p:nvSpPr>
            <p:cNvPr id="1051" name="Text Box 27"/>
            <p:cNvSpPr txBox="1">
              <a:spLocks noChangeArrowheads="1"/>
            </p:cNvSpPr>
            <p:nvPr/>
          </p:nvSpPr>
          <p:spPr bwMode="auto">
            <a:xfrm>
              <a:off x="7561" y="3340"/>
              <a:ext cx="624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Cl</a:t>
              </a:r>
              <a:endParaRPr kumimoji="0" lang="en-US" sz="11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2" name="Text Box 28"/>
            <p:cNvSpPr txBox="1">
              <a:spLocks noChangeArrowheads="1"/>
            </p:cNvSpPr>
            <p:nvPr/>
          </p:nvSpPr>
          <p:spPr bwMode="auto">
            <a:xfrm>
              <a:off x="7028" y="3689"/>
              <a:ext cx="187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–CH–CH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</a:t>
              </a:r>
            </a:p>
          </p:txBody>
        </p:sp>
        <p:cxnSp>
          <p:nvCxnSpPr>
            <p:cNvPr id="1053" name="AutoShape 29"/>
            <p:cNvCxnSpPr>
              <a:cxnSpLocks noChangeShapeType="1"/>
            </p:cNvCxnSpPr>
            <p:nvPr/>
          </p:nvCxnSpPr>
          <p:spPr bwMode="auto">
            <a:xfrm flipV="1">
              <a:off x="7846" y="3659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50" name="Group 2"/>
          <p:cNvGrpSpPr>
            <a:grpSpLocks/>
          </p:cNvGrpSpPr>
          <p:nvPr/>
        </p:nvGrpSpPr>
        <p:grpSpPr bwMode="auto">
          <a:xfrm>
            <a:off x="4504854" y="2668662"/>
            <a:ext cx="1187450" cy="546100"/>
            <a:chOff x="7028" y="3340"/>
            <a:chExt cx="1871" cy="859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7606" y="3340"/>
              <a:ext cx="680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OH</a:t>
              </a:r>
              <a:endPara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7028" y="3689"/>
              <a:ext cx="187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–CH–CH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</a:t>
              </a:r>
            </a:p>
          </p:txBody>
        </p:sp>
        <p:cxnSp>
          <p:nvCxnSpPr>
            <p:cNvPr id="5" name="AutoShape 5"/>
            <p:cNvCxnSpPr>
              <a:cxnSpLocks noChangeShapeType="1"/>
            </p:cNvCxnSpPr>
            <p:nvPr/>
          </p:nvCxnSpPr>
          <p:spPr bwMode="auto">
            <a:xfrm flipV="1">
              <a:off x="7846" y="3659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51" name="Group 6"/>
          <p:cNvGrpSpPr>
            <a:grpSpLocks/>
          </p:cNvGrpSpPr>
          <p:nvPr/>
        </p:nvGrpSpPr>
        <p:grpSpPr bwMode="auto">
          <a:xfrm>
            <a:off x="5384311" y="2657550"/>
            <a:ext cx="1008062" cy="544512"/>
            <a:chOff x="6938" y="3340"/>
            <a:chExt cx="1587" cy="859"/>
          </a:xfrm>
        </p:grpSpPr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7561" y="3340"/>
              <a:ext cx="73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endParaRPr kumimoji="0" lang="en-US" sz="11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6938" y="3689"/>
              <a:ext cx="158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–N–H   </a:t>
              </a:r>
            </a:p>
          </p:txBody>
        </p:sp>
        <p:cxnSp>
          <p:nvCxnSpPr>
            <p:cNvPr id="9" name="AutoShape 9"/>
            <p:cNvCxnSpPr>
              <a:cxnSpLocks noChangeShapeType="1"/>
            </p:cNvCxnSpPr>
            <p:nvPr/>
          </p:nvCxnSpPr>
          <p:spPr bwMode="auto">
            <a:xfrm flipV="1">
              <a:off x="7846" y="3659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52" name="Group 10"/>
          <p:cNvGrpSpPr>
            <a:grpSpLocks/>
          </p:cNvGrpSpPr>
          <p:nvPr/>
        </p:nvGrpSpPr>
        <p:grpSpPr bwMode="auto">
          <a:xfrm>
            <a:off x="6198716" y="2675012"/>
            <a:ext cx="939800" cy="548640"/>
            <a:chOff x="8387" y="9596"/>
            <a:chExt cx="1479" cy="1013"/>
          </a:xfrm>
        </p:grpSpPr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9469" y="9851"/>
              <a:ext cx="397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1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8727" y="9596"/>
              <a:ext cx="90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 </a:t>
              </a:r>
              <a:endParaRPr kumimoji="0" lang="en-US" sz="11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" name="AutoShape 13"/>
            <p:cNvCxnSpPr>
              <a:cxnSpLocks noChangeShapeType="1"/>
            </p:cNvCxnSpPr>
            <p:nvPr/>
          </p:nvCxnSpPr>
          <p:spPr bwMode="auto">
            <a:xfrm flipH="1" flipV="1">
              <a:off x="9456" y="9940"/>
              <a:ext cx="103" cy="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8387" y="10099"/>
              <a:ext cx="124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endPara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endParaRPr>
            </a:p>
          </p:txBody>
        </p:sp>
        <p:cxnSp>
          <p:nvCxnSpPr>
            <p:cNvPr id="15" name="AutoShape 15"/>
            <p:cNvCxnSpPr>
              <a:cxnSpLocks noChangeShapeType="1"/>
            </p:cNvCxnSpPr>
            <p:nvPr/>
          </p:nvCxnSpPr>
          <p:spPr bwMode="auto">
            <a:xfrm flipH="1">
              <a:off x="9456" y="10159"/>
              <a:ext cx="113" cy="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53" name="Group 16"/>
          <p:cNvGrpSpPr>
            <a:grpSpLocks/>
          </p:cNvGrpSpPr>
          <p:nvPr/>
        </p:nvGrpSpPr>
        <p:grpSpPr bwMode="auto">
          <a:xfrm>
            <a:off x="3412654" y="2684537"/>
            <a:ext cx="1439862" cy="515938"/>
            <a:chOff x="6458" y="9011"/>
            <a:chExt cx="2268" cy="814"/>
          </a:xfrm>
        </p:grpSpPr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7801" y="90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6458" y="9315"/>
              <a:ext cx="2268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-C–H</a:t>
              </a:r>
            </a:p>
          </p:txBody>
        </p:sp>
        <p:grpSp>
          <p:nvGrpSpPr>
            <p:cNvPr id="54" name="Group 19"/>
            <p:cNvGrpSpPr>
              <a:grpSpLocks/>
            </p:cNvGrpSpPr>
            <p:nvPr/>
          </p:nvGrpSpPr>
          <p:grpSpPr bwMode="auto">
            <a:xfrm>
              <a:off x="7966" y="9330"/>
              <a:ext cx="44" cy="57"/>
              <a:chOff x="8187" y="7430"/>
              <a:chExt cx="44" cy="57"/>
            </a:xfrm>
          </p:grpSpPr>
          <p:cxnSp>
            <p:nvCxnSpPr>
              <p:cNvPr id="20" name="AutoShape 20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" name="AutoShape 21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55" name="Group 22"/>
          <p:cNvGrpSpPr>
            <a:grpSpLocks/>
          </p:cNvGrpSpPr>
          <p:nvPr/>
        </p:nvGrpSpPr>
        <p:grpSpPr bwMode="auto">
          <a:xfrm>
            <a:off x="2416258" y="2684525"/>
            <a:ext cx="1439862" cy="496924"/>
            <a:chOff x="5123" y="4265"/>
            <a:chExt cx="2268" cy="784"/>
          </a:xfrm>
        </p:grpSpPr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5821" y="4265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5123" y="4539"/>
              <a:ext cx="2268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dirty="0" smtClean="0"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C-CH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 </a:t>
              </a:r>
            </a:p>
          </p:txBody>
        </p:sp>
        <p:grpSp>
          <p:nvGrpSpPr>
            <p:cNvPr id="56" name="Group 25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26" name="AutoShape 26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7" name="AutoShape 27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57" name="Group 28"/>
          <p:cNvGrpSpPr>
            <a:grpSpLocks/>
          </p:cNvGrpSpPr>
          <p:nvPr/>
        </p:nvGrpSpPr>
        <p:grpSpPr bwMode="auto">
          <a:xfrm>
            <a:off x="1398190" y="2680345"/>
            <a:ext cx="1403350" cy="520700"/>
            <a:chOff x="3277" y="8974"/>
            <a:chExt cx="2211" cy="821"/>
          </a:xfrm>
        </p:grpSpPr>
        <p:sp>
          <p:nvSpPr>
            <p:cNvPr id="29" name="Text Box 29"/>
            <p:cNvSpPr txBox="1">
              <a:spLocks noChangeArrowheads="1"/>
            </p:cNvSpPr>
            <p:nvPr/>
          </p:nvSpPr>
          <p:spPr bwMode="auto">
            <a:xfrm>
              <a:off x="4515" y="898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4" name="Text Box 30"/>
            <p:cNvSpPr txBox="1">
              <a:spLocks noChangeArrowheads="1"/>
            </p:cNvSpPr>
            <p:nvPr/>
          </p:nvSpPr>
          <p:spPr bwMode="auto">
            <a:xfrm>
              <a:off x="3277" y="9285"/>
              <a:ext cx="221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–CH–C–OH </a:t>
              </a:r>
            </a:p>
          </p:txBody>
        </p:sp>
        <p:grpSp>
          <p:nvGrpSpPr>
            <p:cNvPr id="58" name="Group 31"/>
            <p:cNvGrpSpPr>
              <a:grpSpLocks/>
            </p:cNvGrpSpPr>
            <p:nvPr/>
          </p:nvGrpSpPr>
          <p:grpSpPr bwMode="auto">
            <a:xfrm>
              <a:off x="4650" y="9300"/>
              <a:ext cx="44" cy="57"/>
              <a:chOff x="8187" y="7430"/>
              <a:chExt cx="44" cy="57"/>
            </a:xfrm>
          </p:grpSpPr>
          <p:cxnSp>
            <p:nvCxnSpPr>
              <p:cNvPr id="1056" name="AutoShape 32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57" name="AutoShape 33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1058" name="Text Box 34"/>
            <p:cNvSpPr txBox="1">
              <a:spLocks noChangeArrowheads="1"/>
            </p:cNvSpPr>
            <p:nvPr/>
          </p:nvSpPr>
          <p:spPr bwMode="auto">
            <a:xfrm>
              <a:off x="3952" y="8974"/>
              <a:ext cx="73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05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endParaRPr kumimoji="0" lang="en-US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59" name="AutoShape 35"/>
            <p:cNvCxnSpPr>
              <a:cxnSpLocks noChangeShapeType="1"/>
            </p:cNvCxnSpPr>
            <p:nvPr/>
          </p:nvCxnSpPr>
          <p:spPr bwMode="auto">
            <a:xfrm flipV="1">
              <a:off x="4199" y="9273"/>
              <a:ext cx="1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59" name="Group 36"/>
          <p:cNvGrpSpPr>
            <a:grpSpLocks/>
          </p:cNvGrpSpPr>
          <p:nvPr/>
        </p:nvGrpSpPr>
        <p:grpSpPr bwMode="auto">
          <a:xfrm>
            <a:off x="244033" y="2689840"/>
            <a:ext cx="1584325" cy="496923"/>
            <a:chOff x="5108" y="4280"/>
            <a:chExt cx="2494" cy="784"/>
          </a:xfrm>
        </p:grpSpPr>
        <p:sp>
          <p:nvSpPr>
            <p:cNvPr id="1061" name="Text Box 37"/>
            <p:cNvSpPr txBox="1">
              <a:spLocks noChangeArrowheads="1"/>
            </p:cNvSpPr>
            <p:nvPr/>
          </p:nvSpPr>
          <p:spPr bwMode="auto">
            <a:xfrm>
              <a:off x="5836" y="4280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62" name="Text Box 38"/>
            <p:cNvSpPr txBox="1">
              <a:spLocks noChangeArrowheads="1"/>
            </p:cNvSpPr>
            <p:nvPr/>
          </p:nvSpPr>
          <p:spPr bwMode="auto">
            <a:xfrm>
              <a:off x="5108" y="4554"/>
              <a:ext cx="2494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–C-O-CH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</a:p>
          </p:txBody>
        </p:sp>
        <p:grpSp>
          <p:nvGrpSpPr>
            <p:cNvPr id="60" name="Group 39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64" name="AutoShape 40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65" name="AutoShape 41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sp>
        <p:nvSpPr>
          <p:cNvPr id="126" name="TextBox 125"/>
          <p:cNvSpPr txBox="1"/>
          <p:nvPr/>
        </p:nvSpPr>
        <p:spPr>
          <a:xfrm>
            <a:off x="5887194" y="2430413"/>
            <a:ext cx="1554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ثنائي ميثيل إيثر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896719" y="3203818"/>
            <a:ext cx="1554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إيثيل ميثيل إيثر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1" name="Group 29"/>
          <p:cNvGrpSpPr/>
          <p:nvPr/>
        </p:nvGrpSpPr>
        <p:grpSpPr>
          <a:xfrm>
            <a:off x="6156176" y="3858006"/>
            <a:ext cx="964183" cy="553579"/>
            <a:chOff x="6137126" y="3819906"/>
            <a:chExt cx="964183" cy="553579"/>
          </a:xfrm>
        </p:grpSpPr>
        <p:grpSp>
          <p:nvGrpSpPr>
            <p:cNvPr id="62" name="Group 10"/>
            <p:cNvGrpSpPr>
              <a:grpSpLocks/>
            </p:cNvGrpSpPr>
            <p:nvPr/>
          </p:nvGrpSpPr>
          <p:grpSpPr bwMode="auto">
            <a:xfrm>
              <a:off x="6161509" y="3962953"/>
              <a:ext cx="939800" cy="410532"/>
              <a:chOff x="8387" y="9851"/>
              <a:chExt cx="1479" cy="758"/>
            </a:xfrm>
          </p:grpSpPr>
          <p:sp>
            <p:nvSpPr>
              <p:cNvPr id="141" name="Text Box 11"/>
              <p:cNvSpPr txBox="1">
                <a:spLocks noChangeArrowheads="1"/>
              </p:cNvSpPr>
              <p:nvPr/>
            </p:nvSpPr>
            <p:spPr bwMode="auto">
              <a:xfrm>
                <a:off x="9469" y="9851"/>
                <a:ext cx="397" cy="4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O</a:t>
                </a:r>
                <a:endParaRPr kumimoji="0" lang="en-US" sz="110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43" name="AutoShape 13"/>
              <p:cNvCxnSpPr>
                <a:cxnSpLocks noChangeShapeType="1"/>
              </p:cNvCxnSpPr>
              <p:nvPr/>
            </p:nvCxnSpPr>
            <p:spPr bwMode="auto">
              <a:xfrm flipH="1" flipV="1">
                <a:off x="9456" y="9940"/>
                <a:ext cx="103" cy="57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144" name="Text Box 14"/>
              <p:cNvSpPr txBox="1">
                <a:spLocks noChangeArrowheads="1"/>
              </p:cNvSpPr>
              <p:nvPr/>
            </p:nvSpPr>
            <p:spPr bwMode="auto">
              <a:xfrm>
                <a:off x="8387" y="10099"/>
                <a:ext cx="1247" cy="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i="0" u="none" strike="noStrike" cap="none" normalizeH="0" baseline="-25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</a:t>
                </a:r>
                <a:r>
                  <a:rPr kumimoji="0" lang="en-US" sz="110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100" i="0" u="none" strike="noStrike" cap="none" normalizeH="0" baseline="-25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r>
                  <a:rPr kumimoji="0" lang="en-US" sz="110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-CH</a:t>
                </a:r>
                <a:r>
                  <a:rPr kumimoji="0" lang="en-US" sz="1100" i="0" u="none" strike="noStrike" cap="none" normalizeH="0" baseline="-25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endParaRPr kumimoji="0" lang="en-US" sz="11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145" name="AutoShape 15"/>
              <p:cNvCxnSpPr>
                <a:cxnSpLocks noChangeShapeType="1"/>
              </p:cNvCxnSpPr>
              <p:nvPr/>
            </p:nvCxnSpPr>
            <p:spPr bwMode="auto">
              <a:xfrm flipH="1">
                <a:off x="9456" y="10159"/>
                <a:ext cx="113" cy="8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sp>
          <p:nvSpPr>
            <p:cNvPr id="152" name="Text Box 14"/>
            <p:cNvSpPr txBox="1">
              <a:spLocks noChangeArrowheads="1"/>
            </p:cNvSpPr>
            <p:nvPr/>
          </p:nvSpPr>
          <p:spPr bwMode="auto">
            <a:xfrm>
              <a:off x="6137126" y="3819906"/>
              <a:ext cx="792380" cy="276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endParaRPr kumimoji="0" lang="en-US" sz="11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endParaRPr>
            </a:p>
          </p:txBody>
        </p:sp>
      </p:grpSp>
      <p:grpSp>
        <p:nvGrpSpPr>
          <p:cNvPr id="96" name="Group 153"/>
          <p:cNvGrpSpPr/>
          <p:nvPr/>
        </p:nvGrpSpPr>
        <p:grpSpPr>
          <a:xfrm>
            <a:off x="6113884" y="4747629"/>
            <a:ext cx="1040357" cy="582381"/>
            <a:chOff x="6060926" y="3800856"/>
            <a:chExt cx="1040357" cy="582381"/>
          </a:xfrm>
        </p:grpSpPr>
        <p:grpSp>
          <p:nvGrpSpPr>
            <p:cNvPr id="97" name="Group 10"/>
            <p:cNvGrpSpPr>
              <a:grpSpLocks/>
            </p:cNvGrpSpPr>
            <p:nvPr/>
          </p:nvGrpSpPr>
          <p:grpSpPr bwMode="auto">
            <a:xfrm>
              <a:off x="6075704" y="3962956"/>
              <a:ext cx="1025579" cy="420281"/>
              <a:chOff x="8252" y="9851"/>
              <a:chExt cx="1614" cy="776"/>
            </a:xfrm>
          </p:grpSpPr>
          <p:sp>
            <p:nvSpPr>
              <p:cNvPr id="157" name="Text Box 11"/>
              <p:cNvSpPr txBox="1">
                <a:spLocks noChangeArrowheads="1"/>
              </p:cNvSpPr>
              <p:nvPr/>
            </p:nvSpPr>
            <p:spPr bwMode="auto">
              <a:xfrm>
                <a:off x="9469" y="9851"/>
                <a:ext cx="397" cy="4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O</a:t>
                </a:r>
                <a:endParaRPr kumimoji="0" lang="en-US" sz="110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58" name="AutoShape 13"/>
              <p:cNvCxnSpPr>
                <a:cxnSpLocks noChangeShapeType="1"/>
              </p:cNvCxnSpPr>
              <p:nvPr/>
            </p:nvCxnSpPr>
            <p:spPr bwMode="auto">
              <a:xfrm flipH="1" flipV="1">
                <a:off x="9456" y="9940"/>
                <a:ext cx="103" cy="57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159" name="Text Box 14"/>
              <p:cNvSpPr txBox="1">
                <a:spLocks noChangeArrowheads="1"/>
              </p:cNvSpPr>
              <p:nvPr/>
            </p:nvSpPr>
            <p:spPr bwMode="auto">
              <a:xfrm>
                <a:off x="8252" y="10117"/>
                <a:ext cx="1360" cy="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rtl="0">
                  <a:spcAft>
                    <a:spcPts val="1000"/>
                  </a:spcAft>
                </a:pPr>
                <a:r>
                  <a:rPr kumimoji="0" lang="en-US" sz="1100" baseline="-25000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</a:t>
                </a:r>
                <a:r>
                  <a:rPr kumimoji="0" lang="en-US" sz="1100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100" baseline="-25000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r>
                  <a:rPr kumimoji="0" lang="en-US" sz="1100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-(CH</a:t>
                </a:r>
                <a:r>
                  <a:rPr kumimoji="0" lang="en-US" sz="1100" baseline="-25000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r>
                  <a:rPr kumimoji="0" lang="en-US" sz="1100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)</a:t>
                </a:r>
              </a:p>
            </p:txBody>
          </p:sp>
          <p:cxnSp>
            <p:nvCxnSpPr>
              <p:cNvPr id="160" name="AutoShape 15"/>
              <p:cNvCxnSpPr>
                <a:cxnSpLocks noChangeShapeType="1"/>
              </p:cNvCxnSpPr>
              <p:nvPr/>
            </p:nvCxnSpPr>
            <p:spPr bwMode="auto">
              <a:xfrm flipH="1">
                <a:off x="9456" y="10159"/>
                <a:ext cx="113" cy="8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sp>
          <p:nvSpPr>
            <p:cNvPr id="156" name="Text Box 14"/>
            <p:cNvSpPr txBox="1">
              <a:spLocks noChangeArrowheads="1"/>
            </p:cNvSpPr>
            <p:nvPr/>
          </p:nvSpPr>
          <p:spPr bwMode="auto">
            <a:xfrm>
              <a:off x="6060926" y="3800856"/>
              <a:ext cx="900000" cy="276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-(CH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100" i="0" u="none" strike="noStrike" cap="none" normalizeH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)</a:t>
              </a:r>
            </a:p>
          </p:txBody>
        </p:sp>
      </p:grpSp>
      <p:sp>
        <p:nvSpPr>
          <p:cNvPr id="166" name="Text Box 14"/>
          <p:cNvSpPr txBox="1">
            <a:spLocks noChangeArrowheads="1"/>
          </p:cNvSpPr>
          <p:nvPr/>
        </p:nvSpPr>
        <p:spPr bwMode="auto">
          <a:xfrm>
            <a:off x="6119139" y="5795739"/>
            <a:ext cx="1080000" cy="276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0">
              <a:spcAft>
                <a:spcPts val="1000"/>
              </a:spcAft>
            </a:pPr>
            <a:r>
              <a:rPr kumimoji="0" lang="en-US" sz="1100" baseline="-25000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1100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C</a:t>
            </a:r>
            <a:r>
              <a:rPr kumimoji="0" lang="en-US" sz="1100" baseline="-25000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3</a:t>
            </a:r>
            <a:r>
              <a:rPr kumimoji="0" lang="en-US" sz="1100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H</a:t>
            </a:r>
            <a:r>
              <a:rPr kumimoji="0" lang="en-US" sz="1100" baseline="-25000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7</a:t>
            </a:r>
            <a:r>
              <a:rPr kumimoji="0" lang="en-US" sz="1100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-O-CH</a:t>
            </a:r>
            <a:r>
              <a:rPr kumimoji="0" lang="en-US" sz="1100" baseline="-25000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3</a:t>
            </a:r>
            <a:endParaRPr kumimoji="0" lang="en-US" sz="1100" dirty="0">
              <a:solidFill>
                <a:srgbClr val="FF0000"/>
              </a:solidFill>
              <a:latin typeface="Times New Roman" pitchFamily="18" charset="0"/>
              <a:ea typeface="Arial" pitchFamily="34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953365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/>
      <p:bldP spid="127" grpId="0"/>
      <p:bldP spid="1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57343694"/>
              </p:ext>
            </p:extLst>
          </p:nvPr>
        </p:nvGraphicFramePr>
        <p:xfrm>
          <a:off x="467544" y="544488"/>
          <a:ext cx="8206358" cy="5852080"/>
        </p:xfrm>
        <a:graphic>
          <a:graphicData uri="http://schemas.openxmlformats.org/drawingml/2006/table">
            <a:tbl>
              <a:tblPr rtl="1"/>
              <a:tblGrid>
                <a:gridCol w="524644"/>
                <a:gridCol w="1045096"/>
                <a:gridCol w="870586"/>
                <a:gridCol w="653360"/>
                <a:gridCol w="955360"/>
                <a:gridCol w="963586"/>
                <a:gridCol w="1050304"/>
                <a:gridCol w="1011188"/>
                <a:gridCol w="1132234"/>
              </a:tblGrid>
              <a:tr h="24159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نوع المركب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هاليدات ألكيل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الإيثيرات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أمينات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كحولات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ألدهيدات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كيتونات</a:t>
                      </a:r>
                      <a:endParaRPr lang="en-US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5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أحماض كربوكسيلية</a:t>
                      </a:r>
                      <a:endParaRPr lang="en-US" sz="11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الاسترات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768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المجموعة </a:t>
                      </a: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الوظيفية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هالوجين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O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–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الإيثر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NH</a:t>
                      </a:r>
                      <a:r>
                        <a:rPr lang="en-US" sz="1200" b="1" i="1" baseline="-250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أمينو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OH  </a:t>
                      </a:r>
                      <a:r>
                        <a:rPr lang="ar-SA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هيدروكسيل</a:t>
                      </a:r>
                      <a:r>
                        <a:rPr lang="en-US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288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الصيغة العامة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 -X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 -O- R</a:t>
                      </a:r>
                      <a:r>
                        <a:rPr lang="en-US" sz="1200" b="1" i="1" baseline="30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\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 -OH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17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قاعدة التسمية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رقم+هالوجين+ و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ألكان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اسم شقي الألكيل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كلمة إيثر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ألكيل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أمين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رقم + الكان +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ول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الكان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ال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رقم + الكان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ون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الكان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ويك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ألكيل + ألكان +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وات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816">
                <a:tc rowSpan="5"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الأمثلة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-Cl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-O-CH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-NH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rtl="1"/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-OH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5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ثنائي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برومو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بيوتان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ثنائي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إيثيل إيثر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ثنائي إيثيل أمين</a:t>
                      </a: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بيوتانول</a:t>
                      </a:r>
                      <a:endParaRPr lang="en-US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ميثيل بيوتانال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ميثيل-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بنتانون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حمض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ميثانويك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ميثانوات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22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ثنائي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يودو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بنتان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بيوتيل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إيثيل إيثر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rtl="1"/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ثلاثي إيثيل أمين</a:t>
                      </a: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إيثانديول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كلورو بنتانال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إيثيل-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بنتانون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برومو بنتانويك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بيوتيل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بروبانوات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75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ثنائي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كلورو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يودو 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بروبيل 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إيثر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بروبيل أمين</a:t>
                      </a:r>
                      <a:endParaRPr lang="en-US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بروبانتريول</a:t>
                      </a:r>
                      <a:endParaRPr lang="en-US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ميثانال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هكسانون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حمض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بروبانويك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فينيل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ميثانوات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" name="Group 189"/>
          <p:cNvGrpSpPr>
            <a:grpSpLocks/>
          </p:cNvGrpSpPr>
          <p:nvPr/>
        </p:nvGrpSpPr>
        <p:grpSpPr bwMode="auto">
          <a:xfrm>
            <a:off x="3673996" y="821852"/>
            <a:ext cx="865187" cy="615940"/>
            <a:chOff x="9287" y="7223"/>
            <a:chExt cx="1361" cy="969"/>
          </a:xfrm>
        </p:grpSpPr>
        <p:sp>
          <p:nvSpPr>
            <p:cNvPr id="9406" name="Text Box 190"/>
            <p:cNvSpPr txBox="1">
              <a:spLocks noChangeArrowheads="1"/>
            </p:cNvSpPr>
            <p:nvPr/>
          </p:nvSpPr>
          <p:spPr bwMode="auto">
            <a:xfrm>
              <a:off x="9745" y="7223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07" name="Text Box 191"/>
            <p:cNvSpPr txBox="1">
              <a:spLocks noChangeArrowheads="1"/>
            </p:cNvSpPr>
            <p:nvPr/>
          </p:nvSpPr>
          <p:spPr bwMode="auto">
            <a:xfrm>
              <a:off x="9287" y="7512"/>
              <a:ext cx="1361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–C–H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EG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كربونيل طرفية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" name="Group 192"/>
            <p:cNvGrpSpPr>
              <a:grpSpLocks/>
            </p:cNvGrpSpPr>
            <p:nvPr/>
          </p:nvGrpSpPr>
          <p:grpSpPr bwMode="auto">
            <a:xfrm>
              <a:off x="9880" y="7542"/>
              <a:ext cx="44" cy="57"/>
              <a:chOff x="2225" y="10082"/>
              <a:chExt cx="44" cy="115"/>
            </a:xfrm>
          </p:grpSpPr>
          <p:cxnSp>
            <p:nvCxnSpPr>
              <p:cNvPr id="9409" name="AutoShape 193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9410" name="AutoShape 194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0" name="Group 195"/>
          <p:cNvGrpSpPr>
            <a:grpSpLocks/>
          </p:cNvGrpSpPr>
          <p:nvPr/>
        </p:nvGrpSpPr>
        <p:grpSpPr bwMode="auto">
          <a:xfrm>
            <a:off x="2714585" y="821868"/>
            <a:ext cx="914137" cy="606405"/>
            <a:chOff x="9197" y="7253"/>
            <a:chExt cx="1438" cy="954"/>
          </a:xfrm>
        </p:grpSpPr>
        <p:sp>
          <p:nvSpPr>
            <p:cNvPr id="9412" name="Text Box 196"/>
            <p:cNvSpPr txBox="1">
              <a:spLocks noChangeArrowheads="1"/>
            </p:cNvSpPr>
            <p:nvPr/>
          </p:nvSpPr>
          <p:spPr bwMode="auto">
            <a:xfrm>
              <a:off x="9715" y="7253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13" name="Text Box 197"/>
            <p:cNvSpPr txBox="1">
              <a:spLocks noChangeArrowheads="1"/>
            </p:cNvSpPr>
            <p:nvPr/>
          </p:nvSpPr>
          <p:spPr bwMode="auto">
            <a:xfrm>
              <a:off x="9197" y="7527"/>
              <a:ext cx="1438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 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ar-EG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كربونيل داخلية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6" name="Group 198"/>
            <p:cNvGrpSpPr>
              <a:grpSpLocks/>
            </p:cNvGrpSpPr>
            <p:nvPr/>
          </p:nvGrpSpPr>
          <p:grpSpPr bwMode="auto">
            <a:xfrm>
              <a:off x="9880" y="7542"/>
              <a:ext cx="44" cy="57"/>
              <a:chOff x="2225" y="10082"/>
              <a:chExt cx="44" cy="115"/>
            </a:xfrm>
          </p:grpSpPr>
          <p:cxnSp>
            <p:nvCxnSpPr>
              <p:cNvPr id="9415" name="AutoShape 199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9416" name="AutoShape 200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9" name="Group 201"/>
          <p:cNvGrpSpPr>
            <a:grpSpLocks/>
          </p:cNvGrpSpPr>
          <p:nvPr/>
        </p:nvGrpSpPr>
        <p:grpSpPr bwMode="auto">
          <a:xfrm>
            <a:off x="1716098" y="819155"/>
            <a:ext cx="863600" cy="606405"/>
            <a:chOff x="4132" y="7031"/>
            <a:chExt cx="1361" cy="954"/>
          </a:xfrm>
        </p:grpSpPr>
        <p:sp>
          <p:nvSpPr>
            <p:cNvPr id="9418" name="Text Box 202"/>
            <p:cNvSpPr txBox="1">
              <a:spLocks noChangeArrowheads="1"/>
            </p:cNvSpPr>
            <p:nvPr/>
          </p:nvSpPr>
          <p:spPr bwMode="auto">
            <a:xfrm>
              <a:off x="4455" y="703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19" name="Text Box 203"/>
            <p:cNvSpPr txBox="1">
              <a:spLocks noChangeArrowheads="1"/>
            </p:cNvSpPr>
            <p:nvPr/>
          </p:nvSpPr>
          <p:spPr bwMode="auto">
            <a:xfrm>
              <a:off x="4132" y="7305"/>
              <a:ext cx="1361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–C–OH 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EG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كربوكسيل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2" name="Group 204"/>
            <p:cNvGrpSpPr>
              <a:grpSpLocks/>
            </p:cNvGrpSpPr>
            <p:nvPr/>
          </p:nvGrpSpPr>
          <p:grpSpPr bwMode="auto">
            <a:xfrm>
              <a:off x="4620" y="7335"/>
              <a:ext cx="44" cy="57"/>
              <a:chOff x="2225" y="10082"/>
              <a:chExt cx="44" cy="115"/>
            </a:xfrm>
          </p:grpSpPr>
          <p:cxnSp>
            <p:nvCxnSpPr>
              <p:cNvPr id="9421" name="AutoShape 205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9422" name="AutoShape 206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25" name="Group 207"/>
          <p:cNvGrpSpPr>
            <a:grpSpLocks/>
          </p:cNvGrpSpPr>
          <p:nvPr/>
        </p:nvGrpSpPr>
        <p:grpSpPr bwMode="auto">
          <a:xfrm>
            <a:off x="510948" y="819148"/>
            <a:ext cx="1005560" cy="615940"/>
            <a:chOff x="7549" y="7111"/>
            <a:chExt cx="1583" cy="969"/>
          </a:xfrm>
        </p:grpSpPr>
        <p:sp>
          <p:nvSpPr>
            <p:cNvPr id="9424" name="Text Box 208"/>
            <p:cNvSpPr txBox="1">
              <a:spLocks noChangeArrowheads="1"/>
            </p:cNvSpPr>
            <p:nvPr/>
          </p:nvSpPr>
          <p:spPr bwMode="auto">
            <a:xfrm>
              <a:off x="8052" y="71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25" name="Text Box 209"/>
            <p:cNvSpPr txBox="1">
              <a:spLocks noChangeArrowheads="1"/>
            </p:cNvSpPr>
            <p:nvPr/>
          </p:nvSpPr>
          <p:spPr bwMode="auto">
            <a:xfrm>
              <a:off x="7549" y="7400"/>
              <a:ext cx="1583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–C–O- 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EG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ألكوكسي كربونيل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8" name="Group 210"/>
            <p:cNvGrpSpPr>
              <a:grpSpLocks/>
            </p:cNvGrpSpPr>
            <p:nvPr/>
          </p:nvGrpSpPr>
          <p:grpSpPr bwMode="auto">
            <a:xfrm>
              <a:off x="8187" y="7430"/>
              <a:ext cx="44" cy="57"/>
              <a:chOff x="8187" y="7430"/>
              <a:chExt cx="44" cy="57"/>
            </a:xfrm>
          </p:grpSpPr>
          <p:cxnSp>
            <p:nvCxnSpPr>
              <p:cNvPr id="9427" name="AutoShape 211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9428" name="AutoShape 212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30" name="Group 213"/>
          <p:cNvGrpSpPr>
            <a:grpSpLocks/>
          </p:cNvGrpSpPr>
          <p:nvPr/>
        </p:nvGrpSpPr>
        <p:grpSpPr bwMode="auto">
          <a:xfrm>
            <a:off x="5508104" y="1399059"/>
            <a:ext cx="828675" cy="463550"/>
            <a:chOff x="7072" y="2555"/>
            <a:chExt cx="1304" cy="729"/>
          </a:xfrm>
        </p:grpSpPr>
        <p:sp>
          <p:nvSpPr>
            <p:cNvPr id="9430" name="Text Box 214"/>
            <p:cNvSpPr txBox="1">
              <a:spLocks noChangeArrowheads="1"/>
            </p:cNvSpPr>
            <p:nvPr/>
          </p:nvSpPr>
          <p:spPr bwMode="auto">
            <a:xfrm>
              <a:off x="7448" y="2887"/>
              <a:ext cx="56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</a:t>
              </a:r>
              <a:r>
                <a:rPr kumimoji="0" lang="en-US" sz="1200" b="0" i="0" u="none" strike="noStrike" cap="none" normalizeH="0" baseline="3000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\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31" name="Text Box 215"/>
            <p:cNvSpPr txBox="1">
              <a:spLocks noChangeArrowheads="1"/>
            </p:cNvSpPr>
            <p:nvPr/>
          </p:nvSpPr>
          <p:spPr bwMode="auto">
            <a:xfrm>
              <a:off x="7072" y="2555"/>
              <a:ext cx="1304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R–N–R</a:t>
              </a:r>
              <a:r>
                <a:rPr kumimoji="0" lang="en-US" sz="1200" b="0" i="0" u="none" strike="noStrike" cap="none" normalizeH="0" baseline="3000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\\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432" name="AutoShape 216"/>
            <p:cNvCxnSpPr>
              <a:cxnSpLocks noChangeShapeType="1"/>
            </p:cNvCxnSpPr>
            <p:nvPr/>
          </p:nvCxnSpPr>
          <p:spPr bwMode="auto">
            <a:xfrm flipV="1">
              <a:off x="7681" y="2873"/>
              <a:ext cx="0" cy="113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</p:cxnSp>
      </p:grpSp>
      <p:grpSp>
        <p:nvGrpSpPr>
          <p:cNvPr id="31" name="Group 217"/>
          <p:cNvGrpSpPr>
            <a:grpSpLocks/>
          </p:cNvGrpSpPr>
          <p:nvPr/>
        </p:nvGrpSpPr>
        <p:grpSpPr bwMode="auto">
          <a:xfrm>
            <a:off x="3794749" y="1384201"/>
            <a:ext cx="828675" cy="481012"/>
            <a:chOff x="4052" y="6711"/>
            <a:chExt cx="1304" cy="758"/>
          </a:xfrm>
        </p:grpSpPr>
        <p:sp>
          <p:nvSpPr>
            <p:cNvPr id="9434" name="Text Box 218"/>
            <p:cNvSpPr txBox="1">
              <a:spLocks noChangeArrowheads="1"/>
            </p:cNvSpPr>
            <p:nvPr/>
          </p:nvSpPr>
          <p:spPr bwMode="auto">
            <a:xfrm>
              <a:off x="4525" y="67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35" name="Text Box 219"/>
            <p:cNvSpPr txBox="1">
              <a:spLocks noChangeArrowheads="1"/>
            </p:cNvSpPr>
            <p:nvPr/>
          </p:nvSpPr>
          <p:spPr bwMode="auto">
            <a:xfrm>
              <a:off x="4052" y="7015"/>
              <a:ext cx="1304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R–C–H   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2" name="Group 220"/>
            <p:cNvGrpSpPr>
              <a:grpSpLocks/>
            </p:cNvGrpSpPr>
            <p:nvPr/>
          </p:nvGrpSpPr>
          <p:grpSpPr bwMode="auto">
            <a:xfrm>
              <a:off x="4660" y="7030"/>
              <a:ext cx="44" cy="57"/>
              <a:chOff x="2225" y="10082"/>
              <a:chExt cx="44" cy="115"/>
            </a:xfrm>
          </p:grpSpPr>
          <p:cxnSp>
            <p:nvCxnSpPr>
              <p:cNvPr id="9437" name="AutoShape 221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9438" name="AutoShape 222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33" name="Group 223"/>
          <p:cNvGrpSpPr>
            <a:grpSpLocks/>
          </p:cNvGrpSpPr>
          <p:nvPr/>
        </p:nvGrpSpPr>
        <p:grpSpPr bwMode="auto">
          <a:xfrm>
            <a:off x="1763688" y="1389534"/>
            <a:ext cx="827087" cy="481012"/>
            <a:chOff x="4097" y="6711"/>
            <a:chExt cx="1304" cy="758"/>
          </a:xfrm>
        </p:grpSpPr>
        <p:sp>
          <p:nvSpPr>
            <p:cNvPr id="9440" name="Text Box 224"/>
            <p:cNvSpPr txBox="1">
              <a:spLocks noChangeArrowheads="1"/>
            </p:cNvSpPr>
            <p:nvPr/>
          </p:nvSpPr>
          <p:spPr bwMode="auto">
            <a:xfrm>
              <a:off x="4525" y="67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41" name="Text Box 225"/>
            <p:cNvSpPr txBox="1">
              <a:spLocks noChangeArrowheads="1"/>
            </p:cNvSpPr>
            <p:nvPr/>
          </p:nvSpPr>
          <p:spPr bwMode="auto">
            <a:xfrm>
              <a:off x="4097" y="7015"/>
              <a:ext cx="1304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-2500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R–C–OH   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4" name="Group 226"/>
            <p:cNvGrpSpPr>
              <a:grpSpLocks/>
            </p:cNvGrpSpPr>
            <p:nvPr/>
          </p:nvGrpSpPr>
          <p:grpSpPr bwMode="auto">
            <a:xfrm>
              <a:off x="4660" y="7030"/>
              <a:ext cx="44" cy="57"/>
              <a:chOff x="2225" y="10082"/>
              <a:chExt cx="44" cy="115"/>
            </a:xfrm>
          </p:grpSpPr>
          <p:cxnSp>
            <p:nvCxnSpPr>
              <p:cNvPr id="9443" name="AutoShape 227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9444" name="AutoShape 228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35" name="Group 229"/>
          <p:cNvGrpSpPr>
            <a:grpSpLocks/>
          </p:cNvGrpSpPr>
          <p:nvPr/>
        </p:nvGrpSpPr>
        <p:grpSpPr bwMode="auto">
          <a:xfrm>
            <a:off x="558588" y="1385330"/>
            <a:ext cx="863600" cy="461974"/>
            <a:chOff x="8636" y="6726"/>
            <a:chExt cx="1361" cy="728"/>
          </a:xfrm>
        </p:grpSpPr>
        <p:sp>
          <p:nvSpPr>
            <p:cNvPr id="9446" name="Text Box 230"/>
            <p:cNvSpPr txBox="1">
              <a:spLocks noChangeArrowheads="1"/>
            </p:cNvSpPr>
            <p:nvPr/>
          </p:nvSpPr>
          <p:spPr bwMode="auto">
            <a:xfrm>
              <a:off x="8974" y="6726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47" name="Text Box 231"/>
            <p:cNvSpPr txBox="1">
              <a:spLocks noChangeArrowheads="1"/>
            </p:cNvSpPr>
            <p:nvPr/>
          </p:nvSpPr>
          <p:spPr bwMode="auto">
            <a:xfrm>
              <a:off x="8636" y="7000"/>
              <a:ext cx="1361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R–C–O-R</a:t>
              </a:r>
              <a:r>
                <a:rPr kumimoji="0" lang="en-US" sz="1200" b="0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\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 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8" name="Group 232"/>
            <p:cNvGrpSpPr>
              <a:grpSpLocks/>
            </p:cNvGrpSpPr>
            <p:nvPr/>
          </p:nvGrpSpPr>
          <p:grpSpPr bwMode="auto">
            <a:xfrm>
              <a:off x="9139" y="7030"/>
              <a:ext cx="44" cy="57"/>
              <a:chOff x="2225" y="10082"/>
              <a:chExt cx="44" cy="115"/>
            </a:xfrm>
          </p:grpSpPr>
          <p:cxnSp>
            <p:nvCxnSpPr>
              <p:cNvPr id="9449" name="AutoShape 233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9450" name="AutoShape 234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39" name="Group 235"/>
          <p:cNvGrpSpPr>
            <a:grpSpLocks/>
          </p:cNvGrpSpPr>
          <p:nvPr/>
        </p:nvGrpSpPr>
        <p:grpSpPr bwMode="auto">
          <a:xfrm>
            <a:off x="2763460" y="1350290"/>
            <a:ext cx="827088" cy="471493"/>
            <a:chOff x="4037" y="6711"/>
            <a:chExt cx="1304" cy="743"/>
          </a:xfrm>
        </p:grpSpPr>
        <p:sp>
          <p:nvSpPr>
            <p:cNvPr id="9452" name="Text Box 236"/>
            <p:cNvSpPr txBox="1">
              <a:spLocks noChangeArrowheads="1"/>
            </p:cNvSpPr>
            <p:nvPr/>
          </p:nvSpPr>
          <p:spPr bwMode="auto">
            <a:xfrm>
              <a:off x="4525" y="67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53" name="Text Box 237"/>
            <p:cNvSpPr txBox="1">
              <a:spLocks noChangeArrowheads="1"/>
            </p:cNvSpPr>
            <p:nvPr/>
          </p:nvSpPr>
          <p:spPr bwMode="auto">
            <a:xfrm>
              <a:off x="4037" y="7000"/>
              <a:ext cx="1304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R–C–R   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0" name="Group 238"/>
            <p:cNvGrpSpPr>
              <a:grpSpLocks/>
            </p:cNvGrpSpPr>
            <p:nvPr/>
          </p:nvGrpSpPr>
          <p:grpSpPr bwMode="auto">
            <a:xfrm>
              <a:off x="4660" y="7030"/>
              <a:ext cx="44" cy="57"/>
              <a:chOff x="2225" y="10082"/>
              <a:chExt cx="44" cy="115"/>
            </a:xfrm>
          </p:grpSpPr>
          <p:cxnSp>
            <p:nvCxnSpPr>
              <p:cNvPr id="9455" name="AutoShape 239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9456" name="AutoShape 240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41" name="Group 2"/>
          <p:cNvGrpSpPr>
            <a:grpSpLocks/>
          </p:cNvGrpSpPr>
          <p:nvPr/>
        </p:nvGrpSpPr>
        <p:grpSpPr bwMode="auto">
          <a:xfrm>
            <a:off x="3539343" y="2127531"/>
            <a:ext cx="1116013" cy="498451"/>
            <a:chOff x="5001" y="4265"/>
            <a:chExt cx="1757" cy="784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5836" y="4265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5001" y="4539"/>
              <a:ext cx="175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–C–H     </a:t>
              </a:r>
            </a:p>
          </p:txBody>
        </p:sp>
        <p:grpSp>
          <p:nvGrpSpPr>
            <p:cNvPr id="42" name="Group 5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30" name="AutoShape 6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1" name="AutoShape 7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43" name="Group 8"/>
          <p:cNvGrpSpPr>
            <a:grpSpLocks/>
          </p:cNvGrpSpPr>
          <p:nvPr/>
        </p:nvGrpSpPr>
        <p:grpSpPr bwMode="auto">
          <a:xfrm>
            <a:off x="2585480" y="2123331"/>
            <a:ext cx="1116012" cy="507988"/>
            <a:chOff x="5123" y="4250"/>
            <a:chExt cx="1757" cy="799"/>
          </a:xfrm>
        </p:grpSpPr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5836" y="4250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4" name="Text Box 10"/>
            <p:cNvSpPr txBox="1">
              <a:spLocks noChangeArrowheads="1"/>
            </p:cNvSpPr>
            <p:nvPr/>
          </p:nvSpPr>
          <p:spPr bwMode="auto">
            <a:xfrm>
              <a:off x="5123" y="4539"/>
              <a:ext cx="175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</a:t>
              </a:r>
            </a:p>
          </p:txBody>
        </p:sp>
        <p:grpSp>
          <p:nvGrpSpPr>
            <p:cNvPr id="44" name="Group 11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36" name="AutoShape 12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7" name="AutoShape 13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45" name="Group 14"/>
          <p:cNvGrpSpPr>
            <a:grpSpLocks/>
          </p:cNvGrpSpPr>
          <p:nvPr/>
        </p:nvGrpSpPr>
        <p:grpSpPr bwMode="auto">
          <a:xfrm>
            <a:off x="1490496" y="2128662"/>
            <a:ext cx="1116013" cy="507988"/>
            <a:chOff x="5093" y="4250"/>
            <a:chExt cx="1757" cy="799"/>
          </a:xfrm>
        </p:grpSpPr>
        <p:sp>
          <p:nvSpPr>
            <p:cNvPr id="1039" name="Text Box 15"/>
            <p:cNvSpPr txBox="1">
              <a:spLocks noChangeArrowheads="1"/>
            </p:cNvSpPr>
            <p:nvPr/>
          </p:nvSpPr>
          <p:spPr bwMode="auto">
            <a:xfrm>
              <a:off x="5851" y="4250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0" name="Text Box 16"/>
            <p:cNvSpPr txBox="1">
              <a:spLocks noChangeArrowheads="1"/>
            </p:cNvSpPr>
            <p:nvPr/>
          </p:nvSpPr>
          <p:spPr bwMode="auto">
            <a:xfrm>
              <a:off x="5093" y="4539"/>
              <a:ext cx="175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–C–OH  </a:t>
              </a:r>
            </a:p>
          </p:txBody>
        </p:sp>
        <p:grpSp>
          <p:nvGrpSpPr>
            <p:cNvPr id="46" name="Group 17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42" name="AutoShape 18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43" name="AutoShape 19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47" name="Group 20"/>
          <p:cNvGrpSpPr>
            <a:grpSpLocks/>
          </p:cNvGrpSpPr>
          <p:nvPr/>
        </p:nvGrpSpPr>
        <p:grpSpPr bwMode="auto">
          <a:xfrm>
            <a:off x="357456" y="2132852"/>
            <a:ext cx="1295400" cy="498451"/>
            <a:chOff x="5123" y="4250"/>
            <a:chExt cx="2041" cy="784"/>
          </a:xfrm>
        </p:grpSpPr>
        <p:sp>
          <p:nvSpPr>
            <p:cNvPr id="1045" name="Text Box 21"/>
            <p:cNvSpPr txBox="1">
              <a:spLocks noChangeArrowheads="1"/>
            </p:cNvSpPr>
            <p:nvPr/>
          </p:nvSpPr>
          <p:spPr bwMode="auto">
            <a:xfrm>
              <a:off x="5836" y="4250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6" name="Text Box 22"/>
            <p:cNvSpPr txBox="1">
              <a:spLocks noChangeArrowheads="1"/>
            </p:cNvSpPr>
            <p:nvPr/>
          </p:nvSpPr>
          <p:spPr bwMode="auto">
            <a:xfrm>
              <a:off x="5123" y="4524"/>
              <a:ext cx="204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–C–O-CH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</a:t>
              </a:r>
            </a:p>
          </p:txBody>
        </p:sp>
        <p:grpSp>
          <p:nvGrpSpPr>
            <p:cNvPr id="48" name="Group 23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48" name="AutoShape 24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49" name="AutoShape 25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49" name="Group 26"/>
          <p:cNvGrpSpPr>
            <a:grpSpLocks/>
          </p:cNvGrpSpPr>
          <p:nvPr/>
        </p:nvGrpSpPr>
        <p:grpSpPr bwMode="auto">
          <a:xfrm>
            <a:off x="6952456" y="2704728"/>
            <a:ext cx="1187450" cy="544512"/>
            <a:chOff x="7028" y="3340"/>
            <a:chExt cx="1871" cy="859"/>
          </a:xfrm>
        </p:grpSpPr>
        <p:sp>
          <p:nvSpPr>
            <p:cNvPr id="1051" name="Text Box 27"/>
            <p:cNvSpPr txBox="1">
              <a:spLocks noChangeArrowheads="1"/>
            </p:cNvSpPr>
            <p:nvPr/>
          </p:nvSpPr>
          <p:spPr bwMode="auto">
            <a:xfrm>
              <a:off x="7561" y="3340"/>
              <a:ext cx="624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Cl</a:t>
              </a:r>
              <a:endParaRPr kumimoji="0" lang="en-US" sz="11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2" name="Text Box 28"/>
            <p:cNvSpPr txBox="1">
              <a:spLocks noChangeArrowheads="1"/>
            </p:cNvSpPr>
            <p:nvPr/>
          </p:nvSpPr>
          <p:spPr bwMode="auto">
            <a:xfrm>
              <a:off x="7028" y="3689"/>
              <a:ext cx="187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–CH–CH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</a:t>
              </a:r>
            </a:p>
          </p:txBody>
        </p:sp>
        <p:cxnSp>
          <p:nvCxnSpPr>
            <p:cNvPr id="1053" name="AutoShape 29"/>
            <p:cNvCxnSpPr>
              <a:cxnSpLocks noChangeShapeType="1"/>
            </p:cNvCxnSpPr>
            <p:nvPr/>
          </p:nvCxnSpPr>
          <p:spPr bwMode="auto">
            <a:xfrm flipV="1">
              <a:off x="7846" y="3659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50" name="Group 2"/>
          <p:cNvGrpSpPr>
            <a:grpSpLocks/>
          </p:cNvGrpSpPr>
          <p:nvPr/>
        </p:nvGrpSpPr>
        <p:grpSpPr bwMode="auto">
          <a:xfrm>
            <a:off x="4504854" y="2668662"/>
            <a:ext cx="1187450" cy="546100"/>
            <a:chOff x="7028" y="3340"/>
            <a:chExt cx="1871" cy="859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7606" y="3340"/>
              <a:ext cx="680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OH</a:t>
              </a:r>
              <a:endPara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7028" y="3689"/>
              <a:ext cx="187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–CH–CH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</a:t>
              </a:r>
            </a:p>
          </p:txBody>
        </p:sp>
        <p:cxnSp>
          <p:nvCxnSpPr>
            <p:cNvPr id="5" name="AutoShape 5"/>
            <p:cNvCxnSpPr>
              <a:cxnSpLocks noChangeShapeType="1"/>
            </p:cNvCxnSpPr>
            <p:nvPr/>
          </p:nvCxnSpPr>
          <p:spPr bwMode="auto">
            <a:xfrm flipV="1">
              <a:off x="7846" y="3659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51" name="Group 6"/>
          <p:cNvGrpSpPr>
            <a:grpSpLocks/>
          </p:cNvGrpSpPr>
          <p:nvPr/>
        </p:nvGrpSpPr>
        <p:grpSpPr bwMode="auto">
          <a:xfrm>
            <a:off x="5384311" y="2657550"/>
            <a:ext cx="1008062" cy="544512"/>
            <a:chOff x="6938" y="3340"/>
            <a:chExt cx="1587" cy="859"/>
          </a:xfrm>
        </p:grpSpPr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7561" y="3340"/>
              <a:ext cx="73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endParaRPr kumimoji="0" lang="en-US" sz="11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6938" y="3689"/>
              <a:ext cx="158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–N–H   </a:t>
              </a:r>
            </a:p>
          </p:txBody>
        </p:sp>
        <p:cxnSp>
          <p:nvCxnSpPr>
            <p:cNvPr id="9" name="AutoShape 9"/>
            <p:cNvCxnSpPr>
              <a:cxnSpLocks noChangeShapeType="1"/>
            </p:cNvCxnSpPr>
            <p:nvPr/>
          </p:nvCxnSpPr>
          <p:spPr bwMode="auto">
            <a:xfrm flipV="1">
              <a:off x="7846" y="3659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52" name="Group 10"/>
          <p:cNvGrpSpPr>
            <a:grpSpLocks/>
          </p:cNvGrpSpPr>
          <p:nvPr/>
        </p:nvGrpSpPr>
        <p:grpSpPr bwMode="auto">
          <a:xfrm>
            <a:off x="6198716" y="2675012"/>
            <a:ext cx="939800" cy="548640"/>
            <a:chOff x="8387" y="9596"/>
            <a:chExt cx="1479" cy="1013"/>
          </a:xfrm>
        </p:grpSpPr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9469" y="9851"/>
              <a:ext cx="397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1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8727" y="9596"/>
              <a:ext cx="90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 </a:t>
              </a:r>
              <a:endParaRPr kumimoji="0" lang="en-US" sz="11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" name="AutoShape 13"/>
            <p:cNvCxnSpPr>
              <a:cxnSpLocks noChangeShapeType="1"/>
            </p:cNvCxnSpPr>
            <p:nvPr/>
          </p:nvCxnSpPr>
          <p:spPr bwMode="auto">
            <a:xfrm flipH="1" flipV="1">
              <a:off x="9456" y="9940"/>
              <a:ext cx="103" cy="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8387" y="10099"/>
              <a:ext cx="124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endPara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endParaRPr>
            </a:p>
          </p:txBody>
        </p:sp>
        <p:cxnSp>
          <p:nvCxnSpPr>
            <p:cNvPr id="15" name="AutoShape 15"/>
            <p:cNvCxnSpPr>
              <a:cxnSpLocks noChangeShapeType="1"/>
            </p:cNvCxnSpPr>
            <p:nvPr/>
          </p:nvCxnSpPr>
          <p:spPr bwMode="auto">
            <a:xfrm flipH="1">
              <a:off x="9456" y="10159"/>
              <a:ext cx="113" cy="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53" name="Group 16"/>
          <p:cNvGrpSpPr>
            <a:grpSpLocks/>
          </p:cNvGrpSpPr>
          <p:nvPr/>
        </p:nvGrpSpPr>
        <p:grpSpPr bwMode="auto">
          <a:xfrm>
            <a:off x="3412654" y="2684537"/>
            <a:ext cx="1439862" cy="515938"/>
            <a:chOff x="6458" y="9011"/>
            <a:chExt cx="2268" cy="814"/>
          </a:xfrm>
        </p:grpSpPr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7801" y="90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6458" y="9315"/>
              <a:ext cx="2268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-C–H</a:t>
              </a:r>
            </a:p>
          </p:txBody>
        </p:sp>
        <p:grpSp>
          <p:nvGrpSpPr>
            <p:cNvPr id="54" name="Group 19"/>
            <p:cNvGrpSpPr>
              <a:grpSpLocks/>
            </p:cNvGrpSpPr>
            <p:nvPr/>
          </p:nvGrpSpPr>
          <p:grpSpPr bwMode="auto">
            <a:xfrm>
              <a:off x="7966" y="9330"/>
              <a:ext cx="44" cy="57"/>
              <a:chOff x="8187" y="7430"/>
              <a:chExt cx="44" cy="57"/>
            </a:xfrm>
          </p:grpSpPr>
          <p:cxnSp>
            <p:nvCxnSpPr>
              <p:cNvPr id="20" name="AutoShape 20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" name="AutoShape 21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55" name="Group 22"/>
          <p:cNvGrpSpPr>
            <a:grpSpLocks/>
          </p:cNvGrpSpPr>
          <p:nvPr/>
        </p:nvGrpSpPr>
        <p:grpSpPr bwMode="auto">
          <a:xfrm>
            <a:off x="2416258" y="2684525"/>
            <a:ext cx="1439862" cy="496924"/>
            <a:chOff x="5123" y="4265"/>
            <a:chExt cx="2268" cy="784"/>
          </a:xfrm>
        </p:grpSpPr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5821" y="4265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5123" y="4539"/>
              <a:ext cx="2268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dirty="0" smtClean="0"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C-CH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 </a:t>
              </a:r>
            </a:p>
          </p:txBody>
        </p:sp>
        <p:grpSp>
          <p:nvGrpSpPr>
            <p:cNvPr id="56" name="Group 25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26" name="AutoShape 26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7" name="AutoShape 27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57" name="Group 28"/>
          <p:cNvGrpSpPr>
            <a:grpSpLocks/>
          </p:cNvGrpSpPr>
          <p:nvPr/>
        </p:nvGrpSpPr>
        <p:grpSpPr bwMode="auto">
          <a:xfrm>
            <a:off x="1398190" y="2680345"/>
            <a:ext cx="1403350" cy="520700"/>
            <a:chOff x="3277" y="8974"/>
            <a:chExt cx="2211" cy="821"/>
          </a:xfrm>
        </p:grpSpPr>
        <p:sp>
          <p:nvSpPr>
            <p:cNvPr id="29" name="Text Box 29"/>
            <p:cNvSpPr txBox="1">
              <a:spLocks noChangeArrowheads="1"/>
            </p:cNvSpPr>
            <p:nvPr/>
          </p:nvSpPr>
          <p:spPr bwMode="auto">
            <a:xfrm>
              <a:off x="4515" y="898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4" name="Text Box 30"/>
            <p:cNvSpPr txBox="1">
              <a:spLocks noChangeArrowheads="1"/>
            </p:cNvSpPr>
            <p:nvPr/>
          </p:nvSpPr>
          <p:spPr bwMode="auto">
            <a:xfrm>
              <a:off x="3277" y="9285"/>
              <a:ext cx="221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–CH–C–OH </a:t>
              </a:r>
            </a:p>
          </p:txBody>
        </p:sp>
        <p:grpSp>
          <p:nvGrpSpPr>
            <p:cNvPr id="58" name="Group 31"/>
            <p:cNvGrpSpPr>
              <a:grpSpLocks/>
            </p:cNvGrpSpPr>
            <p:nvPr/>
          </p:nvGrpSpPr>
          <p:grpSpPr bwMode="auto">
            <a:xfrm>
              <a:off x="4650" y="9300"/>
              <a:ext cx="44" cy="57"/>
              <a:chOff x="8187" y="7430"/>
              <a:chExt cx="44" cy="57"/>
            </a:xfrm>
          </p:grpSpPr>
          <p:cxnSp>
            <p:nvCxnSpPr>
              <p:cNvPr id="1056" name="AutoShape 32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57" name="AutoShape 33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1058" name="Text Box 34"/>
            <p:cNvSpPr txBox="1">
              <a:spLocks noChangeArrowheads="1"/>
            </p:cNvSpPr>
            <p:nvPr/>
          </p:nvSpPr>
          <p:spPr bwMode="auto">
            <a:xfrm>
              <a:off x="3952" y="8974"/>
              <a:ext cx="73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05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endParaRPr kumimoji="0" lang="en-US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59" name="AutoShape 35"/>
            <p:cNvCxnSpPr>
              <a:cxnSpLocks noChangeShapeType="1"/>
            </p:cNvCxnSpPr>
            <p:nvPr/>
          </p:nvCxnSpPr>
          <p:spPr bwMode="auto">
            <a:xfrm flipV="1">
              <a:off x="4199" y="9273"/>
              <a:ext cx="1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59" name="Group 36"/>
          <p:cNvGrpSpPr>
            <a:grpSpLocks/>
          </p:cNvGrpSpPr>
          <p:nvPr/>
        </p:nvGrpSpPr>
        <p:grpSpPr bwMode="auto">
          <a:xfrm>
            <a:off x="244033" y="2689840"/>
            <a:ext cx="1584325" cy="496923"/>
            <a:chOff x="5108" y="4280"/>
            <a:chExt cx="2494" cy="784"/>
          </a:xfrm>
        </p:grpSpPr>
        <p:sp>
          <p:nvSpPr>
            <p:cNvPr id="1061" name="Text Box 37"/>
            <p:cNvSpPr txBox="1">
              <a:spLocks noChangeArrowheads="1"/>
            </p:cNvSpPr>
            <p:nvPr/>
          </p:nvSpPr>
          <p:spPr bwMode="auto">
            <a:xfrm>
              <a:off x="5836" y="4280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62" name="Text Box 38"/>
            <p:cNvSpPr txBox="1">
              <a:spLocks noChangeArrowheads="1"/>
            </p:cNvSpPr>
            <p:nvPr/>
          </p:nvSpPr>
          <p:spPr bwMode="auto">
            <a:xfrm>
              <a:off x="5108" y="4554"/>
              <a:ext cx="2494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–C-O-CH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</a:p>
          </p:txBody>
        </p:sp>
        <p:grpSp>
          <p:nvGrpSpPr>
            <p:cNvPr id="60" name="Group 39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64" name="AutoShape 40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65" name="AutoShape 41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sp>
        <p:nvSpPr>
          <p:cNvPr id="128" name="TextBox 127"/>
          <p:cNvSpPr txBox="1"/>
          <p:nvPr/>
        </p:nvSpPr>
        <p:spPr>
          <a:xfrm>
            <a:off x="5123681" y="2449463"/>
            <a:ext cx="1554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ميثيل أمين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538956" y="3065134"/>
            <a:ext cx="73152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ثنائي ميثيل أمين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5" name="Group 6"/>
          <p:cNvGrpSpPr>
            <a:grpSpLocks/>
          </p:cNvGrpSpPr>
          <p:nvPr/>
        </p:nvGrpSpPr>
        <p:grpSpPr bwMode="auto">
          <a:xfrm>
            <a:off x="5373607" y="3843835"/>
            <a:ext cx="1008062" cy="535004"/>
            <a:chOff x="6908" y="3340"/>
            <a:chExt cx="1587" cy="844"/>
          </a:xfrm>
        </p:grpSpPr>
        <p:sp>
          <p:nvSpPr>
            <p:cNvPr id="193" name="Text Box 7"/>
            <p:cNvSpPr txBox="1">
              <a:spLocks noChangeArrowheads="1"/>
            </p:cNvSpPr>
            <p:nvPr/>
          </p:nvSpPr>
          <p:spPr bwMode="auto">
            <a:xfrm>
              <a:off x="7562" y="3340"/>
              <a:ext cx="850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H</a:t>
              </a:r>
              <a:r>
                <a:rPr kumimoji="0" lang="en-US" sz="1100" baseline="-25000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5</a:t>
              </a:r>
              <a:endParaRPr kumimoji="0" lang="en-US" sz="11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4" name="Text Box 8"/>
            <p:cNvSpPr txBox="1">
              <a:spLocks noChangeArrowheads="1"/>
            </p:cNvSpPr>
            <p:nvPr/>
          </p:nvSpPr>
          <p:spPr bwMode="auto">
            <a:xfrm>
              <a:off x="6908" y="3674"/>
              <a:ext cx="158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H</a:t>
              </a:r>
              <a:r>
                <a:rPr kumimoji="0" lang="en-US" sz="1100" baseline="-25000" dirty="0" smtClean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5 </a:t>
              </a:r>
              <a:r>
                <a:rPr kumimoji="0" lang="en-US" sz="1100" dirty="0" smtClean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N-H</a:t>
              </a:r>
            </a:p>
          </p:txBody>
        </p:sp>
        <p:cxnSp>
          <p:nvCxnSpPr>
            <p:cNvPr id="195" name="AutoShape 9"/>
            <p:cNvCxnSpPr>
              <a:cxnSpLocks noChangeShapeType="1"/>
            </p:cNvCxnSpPr>
            <p:nvPr/>
          </p:nvCxnSpPr>
          <p:spPr bwMode="auto">
            <a:xfrm flipV="1">
              <a:off x="7846" y="3659"/>
              <a:ext cx="0" cy="113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</p:grpSp>
      <p:sp>
        <p:nvSpPr>
          <p:cNvPr id="198" name="Text Box 8"/>
          <p:cNvSpPr txBox="1">
            <a:spLocks noChangeArrowheads="1"/>
          </p:cNvSpPr>
          <p:nvPr/>
        </p:nvSpPr>
        <p:spPr bwMode="auto">
          <a:xfrm>
            <a:off x="5383188" y="4908293"/>
            <a:ext cx="1008062" cy="323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110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(</a:t>
            </a: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</a:t>
            </a:r>
            <a:r>
              <a:rPr kumimoji="0" lang="en-US" sz="1100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2</a:t>
            </a: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H</a:t>
            </a:r>
            <a:r>
              <a:rPr kumimoji="0" lang="en-US" sz="1100" baseline="-25000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5</a:t>
            </a:r>
            <a:r>
              <a:rPr kumimoji="0" lang="en-US" sz="1100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)</a:t>
            </a:r>
            <a:r>
              <a:rPr kumimoji="0" lang="en-US" sz="1100" baseline="-25000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3</a:t>
            </a:r>
            <a:r>
              <a:rPr kumimoji="0" lang="en-US" sz="1100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-</a:t>
            </a: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</a:t>
            </a:r>
          </a:p>
        </p:txBody>
      </p:sp>
      <p:sp>
        <p:nvSpPr>
          <p:cNvPr id="200" name="Text Box 8"/>
          <p:cNvSpPr txBox="1">
            <a:spLocks noChangeArrowheads="1"/>
          </p:cNvSpPr>
          <p:nvPr/>
        </p:nvSpPr>
        <p:spPr bwMode="auto">
          <a:xfrm>
            <a:off x="5383138" y="5914027"/>
            <a:ext cx="1008062" cy="323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</a:t>
            </a:r>
            <a:r>
              <a:rPr kumimoji="0" lang="en-US" sz="1100" baseline="-25000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3</a:t>
            </a: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H</a:t>
            </a:r>
            <a:r>
              <a:rPr kumimoji="0" lang="en-US" sz="1100" baseline="-25000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7</a:t>
            </a:r>
            <a:r>
              <a:rPr kumimoji="0" lang="en-US" sz="1100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-</a:t>
            </a: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NH</a:t>
            </a:r>
            <a:r>
              <a:rPr kumimoji="0" lang="en-US" sz="1100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953365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/>
      <p:bldP spid="129" grpId="0"/>
      <p:bldP spid="198" grpId="0"/>
      <p:bldP spid="2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57343694"/>
              </p:ext>
            </p:extLst>
          </p:nvPr>
        </p:nvGraphicFramePr>
        <p:xfrm>
          <a:off x="467544" y="544488"/>
          <a:ext cx="8206358" cy="5852080"/>
        </p:xfrm>
        <a:graphic>
          <a:graphicData uri="http://schemas.openxmlformats.org/drawingml/2006/table">
            <a:tbl>
              <a:tblPr rtl="1"/>
              <a:tblGrid>
                <a:gridCol w="524644"/>
                <a:gridCol w="1045096"/>
                <a:gridCol w="870586"/>
                <a:gridCol w="653360"/>
                <a:gridCol w="955360"/>
                <a:gridCol w="963586"/>
                <a:gridCol w="1050304"/>
                <a:gridCol w="1011188"/>
                <a:gridCol w="1132234"/>
              </a:tblGrid>
              <a:tr h="24159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نوع المركب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هاليدات ألكيل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الإيثيرات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أمينات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كحولات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ألدهيدات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كيتونات</a:t>
                      </a:r>
                      <a:endParaRPr lang="en-US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5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أحماض كربوكسيلية</a:t>
                      </a:r>
                      <a:endParaRPr lang="en-US" sz="11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الاسترات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768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المجموعة </a:t>
                      </a: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الوظيفية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هالوجين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O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–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الإيثر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NH</a:t>
                      </a:r>
                      <a:r>
                        <a:rPr lang="en-US" sz="1200" b="1" i="1" baseline="-250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أمينو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OH  </a:t>
                      </a:r>
                      <a:r>
                        <a:rPr lang="ar-SA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هيدروكسيل</a:t>
                      </a:r>
                      <a:r>
                        <a:rPr lang="en-US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288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الصيغة العامة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 -X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 -O- R</a:t>
                      </a:r>
                      <a:r>
                        <a:rPr lang="en-US" sz="1200" b="1" i="1" baseline="30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\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 -OH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17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قاعدة التسمية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رقم+هالوجين+ و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ألكان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اسم شقي الألكيل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كلمة إيثر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ألكيل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أمين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رقم + الكان +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ول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الكان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ال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رقم + الكان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ون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الكان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ويك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ألكيل + ألكان +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وات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816">
                <a:tc rowSpan="5"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الأمثلة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-Cl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-O-CH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-NH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rtl="1"/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-OH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5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ثنائي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برومو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بيوتان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ثنائي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إيثيل إيثر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ثنائي إيثيل أمين</a:t>
                      </a: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بيوتانول</a:t>
                      </a:r>
                      <a:endParaRPr lang="en-US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ميثيل بيوتانال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ميثيل-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بنتانون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حمض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ميثانويك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ميثانوات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22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ثنائي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يودو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بنتان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بيوتيل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إيثيل إيثر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rtl="1"/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ثلاثي إيثيل أمين</a:t>
                      </a: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إيثانديول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كلورو بنتانال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إيثيل-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بنتانون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برومو بنتانويك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بيوتيل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بروبانوات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75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ثنائي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كلورو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يودو 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بروبيل 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إيثر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بروبيل أمين</a:t>
                      </a:r>
                      <a:endParaRPr lang="en-US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بروبانتريول</a:t>
                      </a:r>
                      <a:endParaRPr lang="en-US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ميثانال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هكسانون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حمض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بروبانويك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فينيل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ميثانوات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" name="Group 189"/>
          <p:cNvGrpSpPr>
            <a:grpSpLocks/>
          </p:cNvGrpSpPr>
          <p:nvPr/>
        </p:nvGrpSpPr>
        <p:grpSpPr bwMode="auto">
          <a:xfrm>
            <a:off x="3673996" y="821852"/>
            <a:ext cx="865187" cy="615940"/>
            <a:chOff x="9287" y="7223"/>
            <a:chExt cx="1361" cy="969"/>
          </a:xfrm>
        </p:grpSpPr>
        <p:sp>
          <p:nvSpPr>
            <p:cNvPr id="9406" name="Text Box 190"/>
            <p:cNvSpPr txBox="1">
              <a:spLocks noChangeArrowheads="1"/>
            </p:cNvSpPr>
            <p:nvPr/>
          </p:nvSpPr>
          <p:spPr bwMode="auto">
            <a:xfrm>
              <a:off x="9745" y="7223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07" name="Text Box 191"/>
            <p:cNvSpPr txBox="1">
              <a:spLocks noChangeArrowheads="1"/>
            </p:cNvSpPr>
            <p:nvPr/>
          </p:nvSpPr>
          <p:spPr bwMode="auto">
            <a:xfrm>
              <a:off x="9287" y="7512"/>
              <a:ext cx="1361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–C–H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EG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كربونيل طرفية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" name="Group 192"/>
            <p:cNvGrpSpPr>
              <a:grpSpLocks/>
            </p:cNvGrpSpPr>
            <p:nvPr/>
          </p:nvGrpSpPr>
          <p:grpSpPr bwMode="auto">
            <a:xfrm>
              <a:off x="9880" y="7542"/>
              <a:ext cx="44" cy="57"/>
              <a:chOff x="2225" y="10082"/>
              <a:chExt cx="44" cy="115"/>
            </a:xfrm>
          </p:grpSpPr>
          <p:cxnSp>
            <p:nvCxnSpPr>
              <p:cNvPr id="9409" name="AutoShape 193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9410" name="AutoShape 194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0" name="Group 195"/>
          <p:cNvGrpSpPr>
            <a:grpSpLocks/>
          </p:cNvGrpSpPr>
          <p:nvPr/>
        </p:nvGrpSpPr>
        <p:grpSpPr bwMode="auto">
          <a:xfrm>
            <a:off x="2714585" y="821868"/>
            <a:ext cx="914137" cy="606405"/>
            <a:chOff x="9197" y="7253"/>
            <a:chExt cx="1438" cy="954"/>
          </a:xfrm>
        </p:grpSpPr>
        <p:sp>
          <p:nvSpPr>
            <p:cNvPr id="9412" name="Text Box 196"/>
            <p:cNvSpPr txBox="1">
              <a:spLocks noChangeArrowheads="1"/>
            </p:cNvSpPr>
            <p:nvPr/>
          </p:nvSpPr>
          <p:spPr bwMode="auto">
            <a:xfrm>
              <a:off x="9715" y="7253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13" name="Text Box 197"/>
            <p:cNvSpPr txBox="1">
              <a:spLocks noChangeArrowheads="1"/>
            </p:cNvSpPr>
            <p:nvPr/>
          </p:nvSpPr>
          <p:spPr bwMode="auto">
            <a:xfrm>
              <a:off x="9197" y="7527"/>
              <a:ext cx="1438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 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ar-EG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كربونيل داخلية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6" name="Group 198"/>
            <p:cNvGrpSpPr>
              <a:grpSpLocks/>
            </p:cNvGrpSpPr>
            <p:nvPr/>
          </p:nvGrpSpPr>
          <p:grpSpPr bwMode="auto">
            <a:xfrm>
              <a:off x="9880" y="7542"/>
              <a:ext cx="44" cy="57"/>
              <a:chOff x="2225" y="10082"/>
              <a:chExt cx="44" cy="115"/>
            </a:xfrm>
          </p:grpSpPr>
          <p:cxnSp>
            <p:nvCxnSpPr>
              <p:cNvPr id="9415" name="AutoShape 199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9416" name="AutoShape 200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9" name="Group 201"/>
          <p:cNvGrpSpPr>
            <a:grpSpLocks/>
          </p:cNvGrpSpPr>
          <p:nvPr/>
        </p:nvGrpSpPr>
        <p:grpSpPr bwMode="auto">
          <a:xfrm>
            <a:off x="1716098" y="819155"/>
            <a:ext cx="863600" cy="606405"/>
            <a:chOff x="4132" y="7031"/>
            <a:chExt cx="1361" cy="954"/>
          </a:xfrm>
        </p:grpSpPr>
        <p:sp>
          <p:nvSpPr>
            <p:cNvPr id="9418" name="Text Box 202"/>
            <p:cNvSpPr txBox="1">
              <a:spLocks noChangeArrowheads="1"/>
            </p:cNvSpPr>
            <p:nvPr/>
          </p:nvSpPr>
          <p:spPr bwMode="auto">
            <a:xfrm>
              <a:off x="4455" y="703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19" name="Text Box 203"/>
            <p:cNvSpPr txBox="1">
              <a:spLocks noChangeArrowheads="1"/>
            </p:cNvSpPr>
            <p:nvPr/>
          </p:nvSpPr>
          <p:spPr bwMode="auto">
            <a:xfrm>
              <a:off x="4132" y="7305"/>
              <a:ext cx="1361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–C–OH 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EG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كربوكسيل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2" name="Group 204"/>
            <p:cNvGrpSpPr>
              <a:grpSpLocks/>
            </p:cNvGrpSpPr>
            <p:nvPr/>
          </p:nvGrpSpPr>
          <p:grpSpPr bwMode="auto">
            <a:xfrm>
              <a:off x="4620" y="7335"/>
              <a:ext cx="44" cy="57"/>
              <a:chOff x="2225" y="10082"/>
              <a:chExt cx="44" cy="115"/>
            </a:xfrm>
          </p:grpSpPr>
          <p:cxnSp>
            <p:nvCxnSpPr>
              <p:cNvPr id="9421" name="AutoShape 205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9422" name="AutoShape 206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25" name="Group 207"/>
          <p:cNvGrpSpPr>
            <a:grpSpLocks/>
          </p:cNvGrpSpPr>
          <p:nvPr/>
        </p:nvGrpSpPr>
        <p:grpSpPr bwMode="auto">
          <a:xfrm>
            <a:off x="510948" y="819148"/>
            <a:ext cx="1005560" cy="615940"/>
            <a:chOff x="7549" y="7111"/>
            <a:chExt cx="1583" cy="969"/>
          </a:xfrm>
        </p:grpSpPr>
        <p:sp>
          <p:nvSpPr>
            <p:cNvPr id="9424" name="Text Box 208"/>
            <p:cNvSpPr txBox="1">
              <a:spLocks noChangeArrowheads="1"/>
            </p:cNvSpPr>
            <p:nvPr/>
          </p:nvSpPr>
          <p:spPr bwMode="auto">
            <a:xfrm>
              <a:off x="8052" y="71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25" name="Text Box 209"/>
            <p:cNvSpPr txBox="1">
              <a:spLocks noChangeArrowheads="1"/>
            </p:cNvSpPr>
            <p:nvPr/>
          </p:nvSpPr>
          <p:spPr bwMode="auto">
            <a:xfrm>
              <a:off x="7549" y="7400"/>
              <a:ext cx="1583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–C–O- 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EG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ألكوكسي كربونيل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8" name="Group 210"/>
            <p:cNvGrpSpPr>
              <a:grpSpLocks/>
            </p:cNvGrpSpPr>
            <p:nvPr/>
          </p:nvGrpSpPr>
          <p:grpSpPr bwMode="auto">
            <a:xfrm>
              <a:off x="8187" y="7430"/>
              <a:ext cx="44" cy="57"/>
              <a:chOff x="8187" y="7430"/>
              <a:chExt cx="44" cy="57"/>
            </a:xfrm>
          </p:grpSpPr>
          <p:cxnSp>
            <p:nvCxnSpPr>
              <p:cNvPr id="9427" name="AutoShape 211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9428" name="AutoShape 212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30" name="Group 213"/>
          <p:cNvGrpSpPr>
            <a:grpSpLocks/>
          </p:cNvGrpSpPr>
          <p:nvPr/>
        </p:nvGrpSpPr>
        <p:grpSpPr bwMode="auto">
          <a:xfrm>
            <a:off x="5508104" y="1399059"/>
            <a:ext cx="828675" cy="463550"/>
            <a:chOff x="7072" y="2555"/>
            <a:chExt cx="1304" cy="729"/>
          </a:xfrm>
        </p:grpSpPr>
        <p:sp>
          <p:nvSpPr>
            <p:cNvPr id="9430" name="Text Box 214"/>
            <p:cNvSpPr txBox="1">
              <a:spLocks noChangeArrowheads="1"/>
            </p:cNvSpPr>
            <p:nvPr/>
          </p:nvSpPr>
          <p:spPr bwMode="auto">
            <a:xfrm>
              <a:off x="7448" y="2887"/>
              <a:ext cx="56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</a:t>
              </a:r>
              <a:r>
                <a:rPr kumimoji="0" lang="en-US" sz="1200" b="0" i="0" u="none" strike="noStrike" cap="none" normalizeH="0" baseline="3000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\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31" name="Text Box 215"/>
            <p:cNvSpPr txBox="1">
              <a:spLocks noChangeArrowheads="1"/>
            </p:cNvSpPr>
            <p:nvPr/>
          </p:nvSpPr>
          <p:spPr bwMode="auto">
            <a:xfrm>
              <a:off x="7072" y="2555"/>
              <a:ext cx="1304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R–N–R</a:t>
              </a:r>
              <a:r>
                <a:rPr kumimoji="0" lang="en-US" sz="1200" b="0" i="0" u="none" strike="noStrike" cap="none" normalizeH="0" baseline="3000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\\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432" name="AutoShape 216"/>
            <p:cNvCxnSpPr>
              <a:cxnSpLocks noChangeShapeType="1"/>
            </p:cNvCxnSpPr>
            <p:nvPr/>
          </p:nvCxnSpPr>
          <p:spPr bwMode="auto">
            <a:xfrm flipV="1">
              <a:off x="7681" y="2873"/>
              <a:ext cx="0" cy="113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</p:cxnSp>
      </p:grpSp>
      <p:grpSp>
        <p:nvGrpSpPr>
          <p:cNvPr id="31" name="Group 217"/>
          <p:cNvGrpSpPr>
            <a:grpSpLocks/>
          </p:cNvGrpSpPr>
          <p:nvPr/>
        </p:nvGrpSpPr>
        <p:grpSpPr bwMode="auto">
          <a:xfrm>
            <a:off x="3794749" y="1384201"/>
            <a:ext cx="828675" cy="481012"/>
            <a:chOff x="4052" y="6711"/>
            <a:chExt cx="1304" cy="758"/>
          </a:xfrm>
        </p:grpSpPr>
        <p:sp>
          <p:nvSpPr>
            <p:cNvPr id="9434" name="Text Box 218"/>
            <p:cNvSpPr txBox="1">
              <a:spLocks noChangeArrowheads="1"/>
            </p:cNvSpPr>
            <p:nvPr/>
          </p:nvSpPr>
          <p:spPr bwMode="auto">
            <a:xfrm>
              <a:off x="4525" y="67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35" name="Text Box 219"/>
            <p:cNvSpPr txBox="1">
              <a:spLocks noChangeArrowheads="1"/>
            </p:cNvSpPr>
            <p:nvPr/>
          </p:nvSpPr>
          <p:spPr bwMode="auto">
            <a:xfrm>
              <a:off x="4052" y="7015"/>
              <a:ext cx="1304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R–C–H   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2" name="Group 220"/>
            <p:cNvGrpSpPr>
              <a:grpSpLocks/>
            </p:cNvGrpSpPr>
            <p:nvPr/>
          </p:nvGrpSpPr>
          <p:grpSpPr bwMode="auto">
            <a:xfrm>
              <a:off x="4660" y="7030"/>
              <a:ext cx="44" cy="57"/>
              <a:chOff x="2225" y="10082"/>
              <a:chExt cx="44" cy="115"/>
            </a:xfrm>
          </p:grpSpPr>
          <p:cxnSp>
            <p:nvCxnSpPr>
              <p:cNvPr id="9437" name="AutoShape 221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9438" name="AutoShape 222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33" name="Group 223"/>
          <p:cNvGrpSpPr>
            <a:grpSpLocks/>
          </p:cNvGrpSpPr>
          <p:nvPr/>
        </p:nvGrpSpPr>
        <p:grpSpPr bwMode="auto">
          <a:xfrm>
            <a:off x="1763688" y="1389534"/>
            <a:ext cx="827087" cy="481012"/>
            <a:chOff x="4097" y="6711"/>
            <a:chExt cx="1304" cy="758"/>
          </a:xfrm>
        </p:grpSpPr>
        <p:sp>
          <p:nvSpPr>
            <p:cNvPr id="9440" name="Text Box 224"/>
            <p:cNvSpPr txBox="1">
              <a:spLocks noChangeArrowheads="1"/>
            </p:cNvSpPr>
            <p:nvPr/>
          </p:nvSpPr>
          <p:spPr bwMode="auto">
            <a:xfrm>
              <a:off x="4525" y="67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41" name="Text Box 225"/>
            <p:cNvSpPr txBox="1">
              <a:spLocks noChangeArrowheads="1"/>
            </p:cNvSpPr>
            <p:nvPr/>
          </p:nvSpPr>
          <p:spPr bwMode="auto">
            <a:xfrm>
              <a:off x="4097" y="7015"/>
              <a:ext cx="1304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-2500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R–C–OH   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4" name="Group 226"/>
            <p:cNvGrpSpPr>
              <a:grpSpLocks/>
            </p:cNvGrpSpPr>
            <p:nvPr/>
          </p:nvGrpSpPr>
          <p:grpSpPr bwMode="auto">
            <a:xfrm>
              <a:off x="4660" y="7030"/>
              <a:ext cx="44" cy="57"/>
              <a:chOff x="2225" y="10082"/>
              <a:chExt cx="44" cy="115"/>
            </a:xfrm>
          </p:grpSpPr>
          <p:cxnSp>
            <p:nvCxnSpPr>
              <p:cNvPr id="9443" name="AutoShape 227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9444" name="AutoShape 228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35" name="Group 229"/>
          <p:cNvGrpSpPr>
            <a:grpSpLocks/>
          </p:cNvGrpSpPr>
          <p:nvPr/>
        </p:nvGrpSpPr>
        <p:grpSpPr bwMode="auto">
          <a:xfrm>
            <a:off x="558588" y="1385330"/>
            <a:ext cx="863600" cy="461974"/>
            <a:chOff x="8636" y="6726"/>
            <a:chExt cx="1361" cy="728"/>
          </a:xfrm>
        </p:grpSpPr>
        <p:sp>
          <p:nvSpPr>
            <p:cNvPr id="9446" name="Text Box 230"/>
            <p:cNvSpPr txBox="1">
              <a:spLocks noChangeArrowheads="1"/>
            </p:cNvSpPr>
            <p:nvPr/>
          </p:nvSpPr>
          <p:spPr bwMode="auto">
            <a:xfrm>
              <a:off x="8974" y="6726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47" name="Text Box 231"/>
            <p:cNvSpPr txBox="1">
              <a:spLocks noChangeArrowheads="1"/>
            </p:cNvSpPr>
            <p:nvPr/>
          </p:nvSpPr>
          <p:spPr bwMode="auto">
            <a:xfrm>
              <a:off x="8636" y="7000"/>
              <a:ext cx="1361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R–C–O-R</a:t>
              </a:r>
              <a:r>
                <a:rPr kumimoji="0" lang="en-US" sz="1200" b="0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\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 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8" name="Group 232"/>
            <p:cNvGrpSpPr>
              <a:grpSpLocks/>
            </p:cNvGrpSpPr>
            <p:nvPr/>
          </p:nvGrpSpPr>
          <p:grpSpPr bwMode="auto">
            <a:xfrm>
              <a:off x="9139" y="7030"/>
              <a:ext cx="44" cy="57"/>
              <a:chOff x="2225" y="10082"/>
              <a:chExt cx="44" cy="115"/>
            </a:xfrm>
          </p:grpSpPr>
          <p:cxnSp>
            <p:nvCxnSpPr>
              <p:cNvPr id="9449" name="AutoShape 233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9450" name="AutoShape 234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39" name="Group 235"/>
          <p:cNvGrpSpPr>
            <a:grpSpLocks/>
          </p:cNvGrpSpPr>
          <p:nvPr/>
        </p:nvGrpSpPr>
        <p:grpSpPr bwMode="auto">
          <a:xfrm>
            <a:off x="2763460" y="1350290"/>
            <a:ext cx="827088" cy="471493"/>
            <a:chOff x="4037" y="6711"/>
            <a:chExt cx="1304" cy="743"/>
          </a:xfrm>
        </p:grpSpPr>
        <p:sp>
          <p:nvSpPr>
            <p:cNvPr id="9452" name="Text Box 236"/>
            <p:cNvSpPr txBox="1">
              <a:spLocks noChangeArrowheads="1"/>
            </p:cNvSpPr>
            <p:nvPr/>
          </p:nvSpPr>
          <p:spPr bwMode="auto">
            <a:xfrm>
              <a:off x="4525" y="67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53" name="Text Box 237"/>
            <p:cNvSpPr txBox="1">
              <a:spLocks noChangeArrowheads="1"/>
            </p:cNvSpPr>
            <p:nvPr/>
          </p:nvSpPr>
          <p:spPr bwMode="auto">
            <a:xfrm>
              <a:off x="4037" y="7000"/>
              <a:ext cx="1304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R–C–R   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0" name="Group 238"/>
            <p:cNvGrpSpPr>
              <a:grpSpLocks/>
            </p:cNvGrpSpPr>
            <p:nvPr/>
          </p:nvGrpSpPr>
          <p:grpSpPr bwMode="auto">
            <a:xfrm>
              <a:off x="4660" y="7030"/>
              <a:ext cx="44" cy="57"/>
              <a:chOff x="2225" y="10082"/>
              <a:chExt cx="44" cy="115"/>
            </a:xfrm>
          </p:grpSpPr>
          <p:cxnSp>
            <p:nvCxnSpPr>
              <p:cNvPr id="9455" name="AutoShape 239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9456" name="AutoShape 240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41" name="Group 2"/>
          <p:cNvGrpSpPr>
            <a:grpSpLocks/>
          </p:cNvGrpSpPr>
          <p:nvPr/>
        </p:nvGrpSpPr>
        <p:grpSpPr bwMode="auto">
          <a:xfrm>
            <a:off x="3539343" y="2127531"/>
            <a:ext cx="1116013" cy="498451"/>
            <a:chOff x="5001" y="4265"/>
            <a:chExt cx="1757" cy="784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5836" y="4265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5001" y="4539"/>
              <a:ext cx="175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–C–H     </a:t>
              </a:r>
            </a:p>
          </p:txBody>
        </p:sp>
        <p:grpSp>
          <p:nvGrpSpPr>
            <p:cNvPr id="42" name="Group 5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30" name="AutoShape 6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1" name="AutoShape 7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43" name="Group 8"/>
          <p:cNvGrpSpPr>
            <a:grpSpLocks/>
          </p:cNvGrpSpPr>
          <p:nvPr/>
        </p:nvGrpSpPr>
        <p:grpSpPr bwMode="auto">
          <a:xfrm>
            <a:off x="2585480" y="2123331"/>
            <a:ext cx="1116012" cy="507988"/>
            <a:chOff x="5123" y="4250"/>
            <a:chExt cx="1757" cy="799"/>
          </a:xfrm>
        </p:grpSpPr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5836" y="4250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4" name="Text Box 10"/>
            <p:cNvSpPr txBox="1">
              <a:spLocks noChangeArrowheads="1"/>
            </p:cNvSpPr>
            <p:nvPr/>
          </p:nvSpPr>
          <p:spPr bwMode="auto">
            <a:xfrm>
              <a:off x="5123" y="4539"/>
              <a:ext cx="175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</a:t>
              </a:r>
            </a:p>
          </p:txBody>
        </p:sp>
        <p:grpSp>
          <p:nvGrpSpPr>
            <p:cNvPr id="44" name="Group 11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36" name="AutoShape 12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7" name="AutoShape 13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45" name="Group 14"/>
          <p:cNvGrpSpPr>
            <a:grpSpLocks/>
          </p:cNvGrpSpPr>
          <p:nvPr/>
        </p:nvGrpSpPr>
        <p:grpSpPr bwMode="auto">
          <a:xfrm>
            <a:off x="1490496" y="2128662"/>
            <a:ext cx="1116013" cy="507988"/>
            <a:chOff x="5093" y="4250"/>
            <a:chExt cx="1757" cy="799"/>
          </a:xfrm>
        </p:grpSpPr>
        <p:sp>
          <p:nvSpPr>
            <p:cNvPr id="1039" name="Text Box 15"/>
            <p:cNvSpPr txBox="1">
              <a:spLocks noChangeArrowheads="1"/>
            </p:cNvSpPr>
            <p:nvPr/>
          </p:nvSpPr>
          <p:spPr bwMode="auto">
            <a:xfrm>
              <a:off x="5851" y="4250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0" name="Text Box 16"/>
            <p:cNvSpPr txBox="1">
              <a:spLocks noChangeArrowheads="1"/>
            </p:cNvSpPr>
            <p:nvPr/>
          </p:nvSpPr>
          <p:spPr bwMode="auto">
            <a:xfrm>
              <a:off x="5093" y="4539"/>
              <a:ext cx="175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–C–OH  </a:t>
              </a:r>
            </a:p>
          </p:txBody>
        </p:sp>
        <p:grpSp>
          <p:nvGrpSpPr>
            <p:cNvPr id="46" name="Group 17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42" name="AutoShape 18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43" name="AutoShape 19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47" name="Group 20"/>
          <p:cNvGrpSpPr>
            <a:grpSpLocks/>
          </p:cNvGrpSpPr>
          <p:nvPr/>
        </p:nvGrpSpPr>
        <p:grpSpPr bwMode="auto">
          <a:xfrm>
            <a:off x="357456" y="2132852"/>
            <a:ext cx="1295400" cy="498451"/>
            <a:chOff x="5123" y="4250"/>
            <a:chExt cx="2041" cy="784"/>
          </a:xfrm>
        </p:grpSpPr>
        <p:sp>
          <p:nvSpPr>
            <p:cNvPr id="1045" name="Text Box 21"/>
            <p:cNvSpPr txBox="1">
              <a:spLocks noChangeArrowheads="1"/>
            </p:cNvSpPr>
            <p:nvPr/>
          </p:nvSpPr>
          <p:spPr bwMode="auto">
            <a:xfrm>
              <a:off x="5836" y="4250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6" name="Text Box 22"/>
            <p:cNvSpPr txBox="1">
              <a:spLocks noChangeArrowheads="1"/>
            </p:cNvSpPr>
            <p:nvPr/>
          </p:nvSpPr>
          <p:spPr bwMode="auto">
            <a:xfrm>
              <a:off x="5123" y="4524"/>
              <a:ext cx="204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–C–O-CH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</a:t>
              </a:r>
            </a:p>
          </p:txBody>
        </p:sp>
        <p:grpSp>
          <p:nvGrpSpPr>
            <p:cNvPr id="48" name="Group 23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48" name="AutoShape 24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49" name="AutoShape 25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49" name="Group 26"/>
          <p:cNvGrpSpPr>
            <a:grpSpLocks/>
          </p:cNvGrpSpPr>
          <p:nvPr/>
        </p:nvGrpSpPr>
        <p:grpSpPr bwMode="auto">
          <a:xfrm>
            <a:off x="6952456" y="2704728"/>
            <a:ext cx="1187450" cy="544512"/>
            <a:chOff x="7028" y="3340"/>
            <a:chExt cx="1871" cy="859"/>
          </a:xfrm>
        </p:grpSpPr>
        <p:sp>
          <p:nvSpPr>
            <p:cNvPr id="1051" name="Text Box 27"/>
            <p:cNvSpPr txBox="1">
              <a:spLocks noChangeArrowheads="1"/>
            </p:cNvSpPr>
            <p:nvPr/>
          </p:nvSpPr>
          <p:spPr bwMode="auto">
            <a:xfrm>
              <a:off x="7561" y="3340"/>
              <a:ext cx="624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Cl</a:t>
              </a:r>
              <a:endParaRPr kumimoji="0" lang="en-US" sz="11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2" name="Text Box 28"/>
            <p:cNvSpPr txBox="1">
              <a:spLocks noChangeArrowheads="1"/>
            </p:cNvSpPr>
            <p:nvPr/>
          </p:nvSpPr>
          <p:spPr bwMode="auto">
            <a:xfrm>
              <a:off x="7028" y="3689"/>
              <a:ext cx="187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–CH–CH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</a:t>
              </a:r>
            </a:p>
          </p:txBody>
        </p:sp>
        <p:cxnSp>
          <p:nvCxnSpPr>
            <p:cNvPr id="1053" name="AutoShape 29"/>
            <p:cNvCxnSpPr>
              <a:cxnSpLocks noChangeShapeType="1"/>
            </p:cNvCxnSpPr>
            <p:nvPr/>
          </p:nvCxnSpPr>
          <p:spPr bwMode="auto">
            <a:xfrm flipV="1">
              <a:off x="7846" y="3659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50" name="Group 2"/>
          <p:cNvGrpSpPr>
            <a:grpSpLocks/>
          </p:cNvGrpSpPr>
          <p:nvPr/>
        </p:nvGrpSpPr>
        <p:grpSpPr bwMode="auto">
          <a:xfrm>
            <a:off x="4504854" y="2668662"/>
            <a:ext cx="1187450" cy="546100"/>
            <a:chOff x="7028" y="3340"/>
            <a:chExt cx="1871" cy="859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7606" y="3340"/>
              <a:ext cx="680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OH</a:t>
              </a:r>
              <a:endPara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7028" y="3689"/>
              <a:ext cx="187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–CH–CH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</a:t>
              </a:r>
            </a:p>
          </p:txBody>
        </p:sp>
        <p:cxnSp>
          <p:nvCxnSpPr>
            <p:cNvPr id="5" name="AutoShape 5"/>
            <p:cNvCxnSpPr>
              <a:cxnSpLocks noChangeShapeType="1"/>
            </p:cNvCxnSpPr>
            <p:nvPr/>
          </p:nvCxnSpPr>
          <p:spPr bwMode="auto">
            <a:xfrm flipV="1">
              <a:off x="7846" y="3659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51" name="Group 6"/>
          <p:cNvGrpSpPr>
            <a:grpSpLocks/>
          </p:cNvGrpSpPr>
          <p:nvPr/>
        </p:nvGrpSpPr>
        <p:grpSpPr bwMode="auto">
          <a:xfrm>
            <a:off x="5384311" y="2657550"/>
            <a:ext cx="1008062" cy="544512"/>
            <a:chOff x="6938" y="3340"/>
            <a:chExt cx="1587" cy="859"/>
          </a:xfrm>
        </p:grpSpPr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7561" y="3340"/>
              <a:ext cx="73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endParaRPr kumimoji="0" lang="en-US" sz="11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6938" y="3689"/>
              <a:ext cx="158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–N–H   </a:t>
              </a:r>
            </a:p>
          </p:txBody>
        </p:sp>
        <p:cxnSp>
          <p:nvCxnSpPr>
            <p:cNvPr id="9" name="AutoShape 9"/>
            <p:cNvCxnSpPr>
              <a:cxnSpLocks noChangeShapeType="1"/>
            </p:cNvCxnSpPr>
            <p:nvPr/>
          </p:nvCxnSpPr>
          <p:spPr bwMode="auto">
            <a:xfrm flipV="1">
              <a:off x="7846" y="3659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52" name="Group 10"/>
          <p:cNvGrpSpPr>
            <a:grpSpLocks/>
          </p:cNvGrpSpPr>
          <p:nvPr/>
        </p:nvGrpSpPr>
        <p:grpSpPr bwMode="auto">
          <a:xfrm>
            <a:off x="6198716" y="2675012"/>
            <a:ext cx="939800" cy="548640"/>
            <a:chOff x="8387" y="9596"/>
            <a:chExt cx="1479" cy="1013"/>
          </a:xfrm>
        </p:grpSpPr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9469" y="9851"/>
              <a:ext cx="397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1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8727" y="9596"/>
              <a:ext cx="90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 </a:t>
              </a:r>
              <a:endParaRPr kumimoji="0" lang="en-US" sz="11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" name="AutoShape 13"/>
            <p:cNvCxnSpPr>
              <a:cxnSpLocks noChangeShapeType="1"/>
            </p:cNvCxnSpPr>
            <p:nvPr/>
          </p:nvCxnSpPr>
          <p:spPr bwMode="auto">
            <a:xfrm flipH="1" flipV="1">
              <a:off x="9456" y="9940"/>
              <a:ext cx="103" cy="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8387" y="10099"/>
              <a:ext cx="124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endPara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endParaRPr>
            </a:p>
          </p:txBody>
        </p:sp>
        <p:cxnSp>
          <p:nvCxnSpPr>
            <p:cNvPr id="15" name="AutoShape 15"/>
            <p:cNvCxnSpPr>
              <a:cxnSpLocks noChangeShapeType="1"/>
            </p:cNvCxnSpPr>
            <p:nvPr/>
          </p:nvCxnSpPr>
          <p:spPr bwMode="auto">
            <a:xfrm flipH="1">
              <a:off x="9456" y="10159"/>
              <a:ext cx="113" cy="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53" name="Group 16"/>
          <p:cNvGrpSpPr>
            <a:grpSpLocks/>
          </p:cNvGrpSpPr>
          <p:nvPr/>
        </p:nvGrpSpPr>
        <p:grpSpPr bwMode="auto">
          <a:xfrm>
            <a:off x="3412654" y="2684537"/>
            <a:ext cx="1439862" cy="515938"/>
            <a:chOff x="6458" y="9011"/>
            <a:chExt cx="2268" cy="814"/>
          </a:xfrm>
        </p:grpSpPr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7801" y="90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6458" y="9315"/>
              <a:ext cx="2268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-C–H</a:t>
              </a:r>
            </a:p>
          </p:txBody>
        </p:sp>
        <p:grpSp>
          <p:nvGrpSpPr>
            <p:cNvPr id="54" name="Group 19"/>
            <p:cNvGrpSpPr>
              <a:grpSpLocks/>
            </p:cNvGrpSpPr>
            <p:nvPr/>
          </p:nvGrpSpPr>
          <p:grpSpPr bwMode="auto">
            <a:xfrm>
              <a:off x="7966" y="9330"/>
              <a:ext cx="44" cy="57"/>
              <a:chOff x="8187" y="7430"/>
              <a:chExt cx="44" cy="57"/>
            </a:xfrm>
          </p:grpSpPr>
          <p:cxnSp>
            <p:nvCxnSpPr>
              <p:cNvPr id="20" name="AutoShape 20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" name="AutoShape 21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55" name="Group 22"/>
          <p:cNvGrpSpPr>
            <a:grpSpLocks/>
          </p:cNvGrpSpPr>
          <p:nvPr/>
        </p:nvGrpSpPr>
        <p:grpSpPr bwMode="auto">
          <a:xfrm>
            <a:off x="2416258" y="2684525"/>
            <a:ext cx="1439862" cy="496924"/>
            <a:chOff x="5123" y="4265"/>
            <a:chExt cx="2268" cy="784"/>
          </a:xfrm>
        </p:grpSpPr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5821" y="4265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5123" y="4539"/>
              <a:ext cx="2268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dirty="0" smtClean="0"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C-CH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 </a:t>
              </a:r>
            </a:p>
          </p:txBody>
        </p:sp>
        <p:grpSp>
          <p:nvGrpSpPr>
            <p:cNvPr id="56" name="Group 25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26" name="AutoShape 26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7" name="AutoShape 27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57" name="Group 28"/>
          <p:cNvGrpSpPr>
            <a:grpSpLocks/>
          </p:cNvGrpSpPr>
          <p:nvPr/>
        </p:nvGrpSpPr>
        <p:grpSpPr bwMode="auto">
          <a:xfrm>
            <a:off x="1398190" y="2680345"/>
            <a:ext cx="1403350" cy="520700"/>
            <a:chOff x="3277" y="8974"/>
            <a:chExt cx="2211" cy="821"/>
          </a:xfrm>
        </p:grpSpPr>
        <p:sp>
          <p:nvSpPr>
            <p:cNvPr id="29" name="Text Box 29"/>
            <p:cNvSpPr txBox="1">
              <a:spLocks noChangeArrowheads="1"/>
            </p:cNvSpPr>
            <p:nvPr/>
          </p:nvSpPr>
          <p:spPr bwMode="auto">
            <a:xfrm>
              <a:off x="4515" y="898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4" name="Text Box 30"/>
            <p:cNvSpPr txBox="1">
              <a:spLocks noChangeArrowheads="1"/>
            </p:cNvSpPr>
            <p:nvPr/>
          </p:nvSpPr>
          <p:spPr bwMode="auto">
            <a:xfrm>
              <a:off x="3277" y="9285"/>
              <a:ext cx="221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–CH–C–OH </a:t>
              </a:r>
            </a:p>
          </p:txBody>
        </p:sp>
        <p:grpSp>
          <p:nvGrpSpPr>
            <p:cNvPr id="58" name="Group 31"/>
            <p:cNvGrpSpPr>
              <a:grpSpLocks/>
            </p:cNvGrpSpPr>
            <p:nvPr/>
          </p:nvGrpSpPr>
          <p:grpSpPr bwMode="auto">
            <a:xfrm>
              <a:off x="4650" y="9300"/>
              <a:ext cx="44" cy="57"/>
              <a:chOff x="8187" y="7430"/>
              <a:chExt cx="44" cy="57"/>
            </a:xfrm>
          </p:grpSpPr>
          <p:cxnSp>
            <p:nvCxnSpPr>
              <p:cNvPr id="1056" name="AutoShape 32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57" name="AutoShape 33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1058" name="Text Box 34"/>
            <p:cNvSpPr txBox="1">
              <a:spLocks noChangeArrowheads="1"/>
            </p:cNvSpPr>
            <p:nvPr/>
          </p:nvSpPr>
          <p:spPr bwMode="auto">
            <a:xfrm>
              <a:off x="3952" y="8974"/>
              <a:ext cx="73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05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endParaRPr kumimoji="0" lang="en-US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59" name="AutoShape 35"/>
            <p:cNvCxnSpPr>
              <a:cxnSpLocks noChangeShapeType="1"/>
            </p:cNvCxnSpPr>
            <p:nvPr/>
          </p:nvCxnSpPr>
          <p:spPr bwMode="auto">
            <a:xfrm flipV="1">
              <a:off x="4199" y="9273"/>
              <a:ext cx="1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59" name="Group 36"/>
          <p:cNvGrpSpPr>
            <a:grpSpLocks/>
          </p:cNvGrpSpPr>
          <p:nvPr/>
        </p:nvGrpSpPr>
        <p:grpSpPr bwMode="auto">
          <a:xfrm>
            <a:off x="244033" y="2689840"/>
            <a:ext cx="1584325" cy="496923"/>
            <a:chOff x="5108" y="4280"/>
            <a:chExt cx="2494" cy="784"/>
          </a:xfrm>
        </p:grpSpPr>
        <p:sp>
          <p:nvSpPr>
            <p:cNvPr id="1061" name="Text Box 37"/>
            <p:cNvSpPr txBox="1">
              <a:spLocks noChangeArrowheads="1"/>
            </p:cNvSpPr>
            <p:nvPr/>
          </p:nvSpPr>
          <p:spPr bwMode="auto">
            <a:xfrm>
              <a:off x="5836" y="4280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62" name="Text Box 38"/>
            <p:cNvSpPr txBox="1">
              <a:spLocks noChangeArrowheads="1"/>
            </p:cNvSpPr>
            <p:nvPr/>
          </p:nvSpPr>
          <p:spPr bwMode="auto">
            <a:xfrm>
              <a:off x="5108" y="4554"/>
              <a:ext cx="2494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–C-O-CH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</a:p>
          </p:txBody>
        </p:sp>
        <p:grpSp>
          <p:nvGrpSpPr>
            <p:cNvPr id="60" name="Group 39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64" name="AutoShape 40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65" name="AutoShape 41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sp>
        <p:nvSpPr>
          <p:cNvPr id="130" name="TextBox 129"/>
          <p:cNvSpPr txBox="1"/>
          <p:nvPr/>
        </p:nvSpPr>
        <p:spPr>
          <a:xfrm>
            <a:off x="4303018" y="3155052"/>
            <a:ext cx="1554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r-AE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بروبان</a:t>
            </a:r>
            <a:r>
              <a:rPr lang="ar-SA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ول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4417318" y="2472705"/>
            <a:ext cx="1554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ميث</a:t>
            </a:r>
            <a:r>
              <a:rPr lang="ar-AE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ان</a:t>
            </a:r>
            <a:r>
              <a:rPr lang="ar-SA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ول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179512" y="3104376"/>
            <a:ext cx="1554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إيثيل</a:t>
            </a:r>
            <a:r>
              <a:rPr lang="ar-AE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إيثانوات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6" name="Group 2"/>
          <p:cNvGrpSpPr>
            <a:grpSpLocks/>
          </p:cNvGrpSpPr>
          <p:nvPr/>
        </p:nvGrpSpPr>
        <p:grpSpPr bwMode="auto">
          <a:xfrm>
            <a:off x="4490422" y="3698230"/>
            <a:ext cx="1187450" cy="546100"/>
            <a:chOff x="7163" y="3340"/>
            <a:chExt cx="1871" cy="859"/>
          </a:xfrm>
        </p:grpSpPr>
        <p:sp>
          <p:nvSpPr>
            <p:cNvPr id="202" name="Text Box 3"/>
            <p:cNvSpPr txBox="1">
              <a:spLocks noChangeArrowheads="1"/>
            </p:cNvSpPr>
            <p:nvPr/>
          </p:nvSpPr>
          <p:spPr bwMode="auto">
            <a:xfrm>
              <a:off x="7606" y="3340"/>
              <a:ext cx="680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OH</a:t>
              </a:r>
              <a:endParaRPr kumimoji="0" lang="en-US" sz="11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3" name="Text Box 4"/>
            <p:cNvSpPr txBox="1">
              <a:spLocks noChangeArrowheads="1"/>
            </p:cNvSpPr>
            <p:nvPr/>
          </p:nvSpPr>
          <p:spPr bwMode="auto">
            <a:xfrm>
              <a:off x="7163" y="3689"/>
              <a:ext cx="187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rtl="0">
                <a:spcAft>
                  <a:spcPts val="1000"/>
                </a:spcAft>
              </a:pP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CHCH</a:t>
              </a:r>
              <a:r>
                <a:rPr kumimoji="0" lang="en-US" sz="1050" baseline="-25000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050" dirty="0" smtClean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050" baseline="-25000" dirty="0" smtClean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</a:t>
              </a:r>
            </a:p>
          </p:txBody>
        </p:sp>
        <p:cxnSp>
          <p:nvCxnSpPr>
            <p:cNvPr id="204" name="AutoShape 5"/>
            <p:cNvCxnSpPr>
              <a:cxnSpLocks noChangeShapeType="1"/>
            </p:cNvCxnSpPr>
            <p:nvPr/>
          </p:nvCxnSpPr>
          <p:spPr bwMode="auto">
            <a:xfrm flipV="1">
              <a:off x="7846" y="3659"/>
              <a:ext cx="0" cy="113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107" name="Group 204"/>
          <p:cNvGrpSpPr/>
          <p:nvPr/>
        </p:nvGrpSpPr>
        <p:grpSpPr>
          <a:xfrm>
            <a:off x="4633309" y="4814841"/>
            <a:ext cx="899947" cy="467174"/>
            <a:chOff x="6986335" y="4069237"/>
            <a:chExt cx="899947" cy="467174"/>
          </a:xfrm>
        </p:grpSpPr>
        <p:grpSp>
          <p:nvGrpSpPr>
            <p:cNvPr id="108" name="Group 26"/>
            <p:cNvGrpSpPr>
              <a:grpSpLocks/>
            </p:cNvGrpSpPr>
            <p:nvPr/>
          </p:nvGrpSpPr>
          <p:grpSpPr bwMode="auto">
            <a:xfrm>
              <a:off x="6986335" y="4069237"/>
              <a:ext cx="899947" cy="467174"/>
              <a:chOff x="7088" y="3689"/>
              <a:chExt cx="1418" cy="737"/>
            </a:xfrm>
          </p:grpSpPr>
          <p:sp>
            <p:nvSpPr>
              <p:cNvPr id="209" name="Text Box 27"/>
              <p:cNvSpPr txBox="1">
                <a:spLocks noChangeArrowheads="1"/>
              </p:cNvSpPr>
              <p:nvPr/>
            </p:nvSpPr>
            <p:spPr bwMode="auto">
              <a:xfrm>
                <a:off x="7694" y="4029"/>
                <a:ext cx="681" cy="3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OH</a:t>
                </a:r>
                <a:endParaRPr kumimoji="0" lang="en-US" sz="11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0" name="Text Box 28"/>
              <p:cNvSpPr txBox="1">
                <a:spLocks noChangeArrowheads="1"/>
              </p:cNvSpPr>
              <p:nvPr/>
            </p:nvSpPr>
            <p:spPr bwMode="auto">
              <a:xfrm>
                <a:off x="7088" y="3689"/>
                <a:ext cx="1418" cy="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rtl="0">
                  <a:spcAft>
                    <a:spcPts val="1000"/>
                  </a:spcAft>
                </a:pPr>
                <a:r>
                  <a:rPr kumimoji="0" lang="en-US" sz="1100" i="0" u="none" strike="noStrike" cap="none" normalizeH="0" baseline="-25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</a:t>
                </a:r>
                <a:r>
                  <a:rPr kumimoji="0" lang="en-US" sz="110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100" baseline="-25000" dirty="0" smtClean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 </a:t>
                </a:r>
                <a:r>
                  <a:rPr kumimoji="0" lang="en-US" sz="1100" dirty="0" smtClean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- </a:t>
                </a:r>
                <a:r>
                  <a:rPr kumimoji="0" lang="en-US" sz="110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</a:t>
                </a:r>
                <a:r>
                  <a:rPr kumimoji="0" lang="en-US" sz="1100" baseline="-25000" dirty="0" smtClean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r>
                  <a:rPr kumimoji="0" lang="en-US" sz="110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 </a:t>
                </a:r>
              </a:p>
            </p:txBody>
          </p:sp>
          <p:cxnSp>
            <p:nvCxnSpPr>
              <p:cNvPr id="211" name="AutoShape 29"/>
              <p:cNvCxnSpPr>
                <a:cxnSpLocks noChangeShapeType="1"/>
              </p:cNvCxnSpPr>
              <p:nvPr/>
            </p:nvCxnSpPr>
            <p:spPr bwMode="auto">
              <a:xfrm flipV="1">
                <a:off x="7951" y="4019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sp>
          <p:nvSpPr>
            <p:cNvPr id="207" name="Text Box 27"/>
            <p:cNvSpPr txBox="1">
              <a:spLocks noChangeArrowheads="1"/>
            </p:cNvSpPr>
            <p:nvPr/>
          </p:nvSpPr>
          <p:spPr bwMode="auto">
            <a:xfrm>
              <a:off x="7006554" y="4275374"/>
              <a:ext cx="432000" cy="251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OH</a:t>
              </a:r>
              <a:endParaRPr kumimoji="0" lang="en-US" sz="11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08" name="AutoShape 29"/>
            <p:cNvCxnSpPr>
              <a:cxnSpLocks noChangeShapeType="1"/>
            </p:cNvCxnSpPr>
            <p:nvPr/>
          </p:nvCxnSpPr>
          <p:spPr bwMode="auto">
            <a:xfrm flipV="1">
              <a:off x="7164288" y="4263758"/>
              <a:ext cx="0" cy="716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109" name="Group 32"/>
          <p:cNvGrpSpPr/>
          <p:nvPr/>
        </p:nvGrpSpPr>
        <p:grpSpPr>
          <a:xfrm>
            <a:off x="4482109" y="5789188"/>
            <a:ext cx="1224261" cy="467174"/>
            <a:chOff x="4520209" y="5770138"/>
            <a:chExt cx="1224261" cy="467174"/>
          </a:xfrm>
        </p:grpSpPr>
        <p:grpSp>
          <p:nvGrpSpPr>
            <p:cNvPr id="110" name="Group 211"/>
            <p:cNvGrpSpPr/>
            <p:nvPr/>
          </p:nvGrpSpPr>
          <p:grpSpPr>
            <a:xfrm>
              <a:off x="4520209" y="5770138"/>
              <a:ext cx="1224261" cy="467174"/>
              <a:chOff x="6957786" y="4069237"/>
              <a:chExt cx="1224261" cy="467174"/>
            </a:xfrm>
          </p:grpSpPr>
          <p:grpSp>
            <p:nvGrpSpPr>
              <p:cNvPr id="111" name="Group 26"/>
              <p:cNvGrpSpPr>
                <a:grpSpLocks/>
              </p:cNvGrpSpPr>
              <p:nvPr/>
            </p:nvGrpSpPr>
            <p:grpSpPr bwMode="auto">
              <a:xfrm>
                <a:off x="6957786" y="4069237"/>
                <a:ext cx="1224261" cy="467174"/>
                <a:chOff x="7043" y="3689"/>
                <a:chExt cx="1929" cy="737"/>
              </a:xfrm>
            </p:grpSpPr>
            <p:sp>
              <p:nvSpPr>
                <p:cNvPr id="216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7619" y="4029"/>
                  <a:ext cx="681" cy="3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i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OH</a:t>
                  </a:r>
                  <a:endParaRPr kumimoji="0" lang="en-US" sz="110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7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7043" y="3689"/>
                  <a:ext cx="1929" cy="5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 algn="ctr" rtl="0">
                    <a:spcAft>
                      <a:spcPts val="1000"/>
                    </a:spcAft>
                  </a:pPr>
                  <a:r>
                    <a:rPr kumimoji="0" lang="en-US" sz="1100" i="0" u="none" strike="noStrike" cap="none" normalizeH="0" baseline="-2500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 </a:t>
                  </a:r>
                  <a:r>
                    <a:rPr kumimoji="0" lang="en-US" sz="1100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CH</a:t>
                  </a:r>
                  <a:r>
                    <a:rPr kumimoji="0" lang="en-US" sz="1100" baseline="-25000" dirty="0" smtClean="0">
                      <a:solidFill>
                        <a:srgbClr val="FF0000"/>
                      </a:solidFill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2 </a:t>
                  </a:r>
                  <a:r>
                    <a:rPr kumimoji="0" lang="en-US" sz="1100" dirty="0" smtClean="0">
                      <a:solidFill>
                        <a:srgbClr val="FF0000"/>
                      </a:solidFill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-</a:t>
                  </a:r>
                  <a:r>
                    <a:rPr kumimoji="0" lang="en-US" sz="1100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CH</a:t>
                  </a:r>
                  <a:r>
                    <a:rPr kumimoji="0" lang="en-US" sz="1100" baseline="-25000" dirty="0" smtClean="0">
                      <a:solidFill>
                        <a:srgbClr val="FF0000"/>
                      </a:solidFill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 </a:t>
                  </a:r>
                  <a:r>
                    <a:rPr kumimoji="0" lang="en-US" sz="1100" dirty="0">
                      <a:solidFill>
                        <a:srgbClr val="FF0000"/>
                      </a:solidFill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- CH</a:t>
                  </a:r>
                  <a:r>
                    <a:rPr kumimoji="0" lang="en-US" sz="1100" baseline="-25000" dirty="0">
                      <a:solidFill>
                        <a:srgbClr val="FF0000"/>
                      </a:solidFill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2</a:t>
                  </a:r>
                  <a:r>
                    <a:rPr kumimoji="0" lang="en-US" sz="1100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  </a:t>
                  </a:r>
                </a:p>
              </p:txBody>
            </p:sp>
            <p:cxnSp>
              <p:nvCxnSpPr>
                <p:cNvPr id="218" name="AutoShape 29"/>
                <p:cNvCxnSpPr>
                  <a:cxnSpLocks noChangeShapeType="1"/>
                </p:cNvCxnSpPr>
                <p:nvPr/>
              </p:nvCxnSpPr>
              <p:spPr bwMode="auto">
                <a:xfrm flipV="1">
                  <a:off x="7891" y="4004"/>
                  <a:ext cx="0" cy="113"/>
                </a:xfrm>
                <a:prstGeom prst="straightConnector1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214" name="Text Box 27"/>
              <p:cNvSpPr txBox="1">
                <a:spLocks noChangeArrowheads="1"/>
              </p:cNvSpPr>
              <p:nvPr/>
            </p:nvSpPr>
            <p:spPr bwMode="auto">
              <a:xfrm>
                <a:off x="7006554" y="4275374"/>
                <a:ext cx="432000" cy="251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OH</a:t>
                </a:r>
                <a:endParaRPr kumimoji="0" lang="en-US" sz="11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15" name="AutoShape 29"/>
              <p:cNvCxnSpPr>
                <a:cxnSpLocks noChangeShapeType="1"/>
              </p:cNvCxnSpPr>
              <p:nvPr/>
            </p:nvCxnSpPr>
            <p:spPr bwMode="auto">
              <a:xfrm flipV="1">
                <a:off x="7164288" y="4263758"/>
                <a:ext cx="0" cy="71630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cxnSp>
          <p:nvCxnSpPr>
            <p:cNvPr id="219" name="AutoShape 29"/>
            <p:cNvCxnSpPr>
              <a:cxnSpLocks noChangeShapeType="1"/>
            </p:cNvCxnSpPr>
            <p:nvPr/>
          </p:nvCxnSpPr>
          <p:spPr bwMode="auto">
            <a:xfrm flipV="1">
              <a:off x="5383138" y="5964138"/>
              <a:ext cx="0" cy="71629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220" name="Text Box 27"/>
            <p:cNvSpPr txBox="1">
              <a:spLocks noChangeArrowheads="1"/>
            </p:cNvSpPr>
            <p:nvPr/>
          </p:nvSpPr>
          <p:spPr bwMode="auto">
            <a:xfrm>
              <a:off x="5200099" y="5976134"/>
              <a:ext cx="432204" cy="251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OH</a:t>
              </a:r>
              <a:endParaRPr kumimoji="0" lang="en-US" sz="11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xmlns="" val="3953365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/>
      <p:bldP spid="1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57343694"/>
              </p:ext>
            </p:extLst>
          </p:nvPr>
        </p:nvGraphicFramePr>
        <p:xfrm>
          <a:off x="467544" y="544488"/>
          <a:ext cx="8206358" cy="5852080"/>
        </p:xfrm>
        <a:graphic>
          <a:graphicData uri="http://schemas.openxmlformats.org/drawingml/2006/table">
            <a:tbl>
              <a:tblPr rtl="1"/>
              <a:tblGrid>
                <a:gridCol w="524644"/>
                <a:gridCol w="1045096"/>
                <a:gridCol w="870586"/>
                <a:gridCol w="653360"/>
                <a:gridCol w="955360"/>
                <a:gridCol w="963586"/>
                <a:gridCol w="1050304"/>
                <a:gridCol w="1011188"/>
                <a:gridCol w="1132234"/>
              </a:tblGrid>
              <a:tr h="24159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نوع المركب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هاليدات ألكيل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الإيثيرات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أمينات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كحولات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ألدهيدات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كيتونات</a:t>
                      </a:r>
                      <a:endParaRPr lang="en-US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5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أحماض كربوكسيلية</a:t>
                      </a:r>
                      <a:endParaRPr lang="en-US" sz="11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الاسترات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768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المجموعة </a:t>
                      </a: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الوظيفية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هالوجين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O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–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الإيثر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NH</a:t>
                      </a:r>
                      <a:r>
                        <a:rPr lang="en-US" sz="1200" b="1" i="1" baseline="-250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أمينو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OH  </a:t>
                      </a:r>
                      <a:r>
                        <a:rPr lang="ar-SA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هيدروكسيل</a:t>
                      </a:r>
                      <a:r>
                        <a:rPr lang="en-US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288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الصيغة العامة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 -X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 -O- R</a:t>
                      </a:r>
                      <a:r>
                        <a:rPr lang="en-US" sz="1200" b="1" i="1" baseline="30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\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 -OH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17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قاعدة التسمية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رقم+هالوجين+ و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ألكان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اسم شقي الألكيل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كلمة إيثر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ألكيل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أمين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رقم + الكان +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ول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الكان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ال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رقم + الكان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ون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الكان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ويك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ألكيل + ألكان +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وات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816">
                <a:tc rowSpan="5"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الأمثلة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-Cl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-O-CH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-NH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rtl="1"/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-OH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5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ثنائي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برومو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بيوتان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ثنائي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إيثيل إيثر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ثنائي إيثيل أمين</a:t>
                      </a: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بيوتانول</a:t>
                      </a:r>
                      <a:endParaRPr lang="en-US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ميثيل بيوتانال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ميثيل-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بنتانون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حمض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ميثانويك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ميثانوات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22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ثنائي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يودو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بنتان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بيوتيل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إيثيل إيثر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rtl="1"/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ثلاثي إيثيل أمين</a:t>
                      </a: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إيثانديول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كلورو بنتانال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إيثيل-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بنتانون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برومو بنتانويك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بيوتيل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بروبانوات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75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ثنائي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كلورو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يودو 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بروبيل 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إيثر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بروبيل أمين</a:t>
                      </a:r>
                      <a:endParaRPr lang="en-US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بروبانتريول</a:t>
                      </a:r>
                      <a:endParaRPr lang="en-US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ميثانال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هكسانون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حمض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بروبانويك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فينيل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ميثانوات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" name="Group 189"/>
          <p:cNvGrpSpPr>
            <a:grpSpLocks/>
          </p:cNvGrpSpPr>
          <p:nvPr/>
        </p:nvGrpSpPr>
        <p:grpSpPr bwMode="auto">
          <a:xfrm>
            <a:off x="3673996" y="821852"/>
            <a:ext cx="865187" cy="615940"/>
            <a:chOff x="9287" y="7223"/>
            <a:chExt cx="1361" cy="969"/>
          </a:xfrm>
        </p:grpSpPr>
        <p:sp>
          <p:nvSpPr>
            <p:cNvPr id="9406" name="Text Box 190"/>
            <p:cNvSpPr txBox="1">
              <a:spLocks noChangeArrowheads="1"/>
            </p:cNvSpPr>
            <p:nvPr/>
          </p:nvSpPr>
          <p:spPr bwMode="auto">
            <a:xfrm>
              <a:off x="9745" y="7223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07" name="Text Box 191"/>
            <p:cNvSpPr txBox="1">
              <a:spLocks noChangeArrowheads="1"/>
            </p:cNvSpPr>
            <p:nvPr/>
          </p:nvSpPr>
          <p:spPr bwMode="auto">
            <a:xfrm>
              <a:off x="9287" y="7512"/>
              <a:ext cx="1361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–C–H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EG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كربونيل طرفية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" name="Group 192"/>
            <p:cNvGrpSpPr>
              <a:grpSpLocks/>
            </p:cNvGrpSpPr>
            <p:nvPr/>
          </p:nvGrpSpPr>
          <p:grpSpPr bwMode="auto">
            <a:xfrm>
              <a:off x="9880" y="7542"/>
              <a:ext cx="44" cy="57"/>
              <a:chOff x="2225" y="10082"/>
              <a:chExt cx="44" cy="115"/>
            </a:xfrm>
          </p:grpSpPr>
          <p:cxnSp>
            <p:nvCxnSpPr>
              <p:cNvPr id="9409" name="AutoShape 193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9410" name="AutoShape 194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0" name="Group 195"/>
          <p:cNvGrpSpPr>
            <a:grpSpLocks/>
          </p:cNvGrpSpPr>
          <p:nvPr/>
        </p:nvGrpSpPr>
        <p:grpSpPr bwMode="auto">
          <a:xfrm>
            <a:off x="2714585" y="821868"/>
            <a:ext cx="914137" cy="606405"/>
            <a:chOff x="9197" y="7253"/>
            <a:chExt cx="1438" cy="954"/>
          </a:xfrm>
        </p:grpSpPr>
        <p:sp>
          <p:nvSpPr>
            <p:cNvPr id="9412" name="Text Box 196"/>
            <p:cNvSpPr txBox="1">
              <a:spLocks noChangeArrowheads="1"/>
            </p:cNvSpPr>
            <p:nvPr/>
          </p:nvSpPr>
          <p:spPr bwMode="auto">
            <a:xfrm>
              <a:off x="9715" y="7253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13" name="Text Box 197"/>
            <p:cNvSpPr txBox="1">
              <a:spLocks noChangeArrowheads="1"/>
            </p:cNvSpPr>
            <p:nvPr/>
          </p:nvSpPr>
          <p:spPr bwMode="auto">
            <a:xfrm>
              <a:off x="9197" y="7527"/>
              <a:ext cx="1438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 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ar-EG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كربونيل داخلية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6" name="Group 198"/>
            <p:cNvGrpSpPr>
              <a:grpSpLocks/>
            </p:cNvGrpSpPr>
            <p:nvPr/>
          </p:nvGrpSpPr>
          <p:grpSpPr bwMode="auto">
            <a:xfrm>
              <a:off x="9880" y="7542"/>
              <a:ext cx="44" cy="57"/>
              <a:chOff x="2225" y="10082"/>
              <a:chExt cx="44" cy="115"/>
            </a:xfrm>
          </p:grpSpPr>
          <p:cxnSp>
            <p:nvCxnSpPr>
              <p:cNvPr id="9415" name="AutoShape 199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9416" name="AutoShape 200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9" name="Group 201"/>
          <p:cNvGrpSpPr>
            <a:grpSpLocks/>
          </p:cNvGrpSpPr>
          <p:nvPr/>
        </p:nvGrpSpPr>
        <p:grpSpPr bwMode="auto">
          <a:xfrm>
            <a:off x="1716098" y="819155"/>
            <a:ext cx="863600" cy="606405"/>
            <a:chOff x="4132" y="7031"/>
            <a:chExt cx="1361" cy="954"/>
          </a:xfrm>
        </p:grpSpPr>
        <p:sp>
          <p:nvSpPr>
            <p:cNvPr id="9418" name="Text Box 202"/>
            <p:cNvSpPr txBox="1">
              <a:spLocks noChangeArrowheads="1"/>
            </p:cNvSpPr>
            <p:nvPr/>
          </p:nvSpPr>
          <p:spPr bwMode="auto">
            <a:xfrm>
              <a:off x="4455" y="703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19" name="Text Box 203"/>
            <p:cNvSpPr txBox="1">
              <a:spLocks noChangeArrowheads="1"/>
            </p:cNvSpPr>
            <p:nvPr/>
          </p:nvSpPr>
          <p:spPr bwMode="auto">
            <a:xfrm>
              <a:off x="4132" y="7305"/>
              <a:ext cx="1361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–C–OH 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EG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كربوكسيل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2" name="Group 204"/>
            <p:cNvGrpSpPr>
              <a:grpSpLocks/>
            </p:cNvGrpSpPr>
            <p:nvPr/>
          </p:nvGrpSpPr>
          <p:grpSpPr bwMode="auto">
            <a:xfrm>
              <a:off x="4620" y="7335"/>
              <a:ext cx="44" cy="57"/>
              <a:chOff x="2225" y="10082"/>
              <a:chExt cx="44" cy="115"/>
            </a:xfrm>
          </p:grpSpPr>
          <p:cxnSp>
            <p:nvCxnSpPr>
              <p:cNvPr id="9421" name="AutoShape 205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9422" name="AutoShape 206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25" name="Group 207"/>
          <p:cNvGrpSpPr>
            <a:grpSpLocks/>
          </p:cNvGrpSpPr>
          <p:nvPr/>
        </p:nvGrpSpPr>
        <p:grpSpPr bwMode="auto">
          <a:xfrm>
            <a:off x="510948" y="819148"/>
            <a:ext cx="1005560" cy="615940"/>
            <a:chOff x="7549" y="7111"/>
            <a:chExt cx="1583" cy="969"/>
          </a:xfrm>
        </p:grpSpPr>
        <p:sp>
          <p:nvSpPr>
            <p:cNvPr id="9424" name="Text Box 208"/>
            <p:cNvSpPr txBox="1">
              <a:spLocks noChangeArrowheads="1"/>
            </p:cNvSpPr>
            <p:nvPr/>
          </p:nvSpPr>
          <p:spPr bwMode="auto">
            <a:xfrm>
              <a:off x="8052" y="71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25" name="Text Box 209"/>
            <p:cNvSpPr txBox="1">
              <a:spLocks noChangeArrowheads="1"/>
            </p:cNvSpPr>
            <p:nvPr/>
          </p:nvSpPr>
          <p:spPr bwMode="auto">
            <a:xfrm>
              <a:off x="7549" y="7400"/>
              <a:ext cx="1583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–C–O- 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EG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ألكوكسي كربونيل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8" name="Group 210"/>
            <p:cNvGrpSpPr>
              <a:grpSpLocks/>
            </p:cNvGrpSpPr>
            <p:nvPr/>
          </p:nvGrpSpPr>
          <p:grpSpPr bwMode="auto">
            <a:xfrm>
              <a:off x="8187" y="7430"/>
              <a:ext cx="44" cy="57"/>
              <a:chOff x="8187" y="7430"/>
              <a:chExt cx="44" cy="57"/>
            </a:xfrm>
          </p:grpSpPr>
          <p:cxnSp>
            <p:nvCxnSpPr>
              <p:cNvPr id="9427" name="AutoShape 211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9428" name="AutoShape 212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30" name="Group 213"/>
          <p:cNvGrpSpPr>
            <a:grpSpLocks/>
          </p:cNvGrpSpPr>
          <p:nvPr/>
        </p:nvGrpSpPr>
        <p:grpSpPr bwMode="auto">
          <a:xfrm>
            <a:off x="5508104" y="1399059"/>
            <a:ext cx="828675" cy="463550"/>
            <a:chOff x="7072" y="2555"/>
            <a:chExt cx="1304" cy="729"/>
          </a:xfrm>
        </p:grpSpPr>
        <p:sp>
          <p:nvSpPr>
            <p:cNvPr id="9430" name="Text Box 214"/>
            <p:cNvSpPr txBox="1">
              <a:spLocks noChangeArrowheads="1"/>
            </p:cNvSpPr>
            <p:nvPr/>
          </p:nvSpPr>
          <p:spPr bwMode="auto">
            <a:xfrm>
              <a:off x="7448" y="2887"/>
              <a:ext cx="56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</a:t>
              </a:r>
              <a:r>
                <a:rPr kumimoji="0" lang="en-US" sz="1200" b="0" i="0" u="none" strike="noStrike" cap="none" normalizeH="0" baseline="3000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\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31" name="Text Box 215"/>
            <p:cNvSpPr txBox="1">
              <a:spLocks noChangeArrowheads="1"/>
            </p:cNvSpPr>
            <p:nvPr/>
          </p:nvSpPr>
          <p:spPr bwMode="auto">
            <a:xfrm>
              <a:off x="7072" y="2555"/>
              <a:ext cx="1304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R–N–R</a:t>
              </a:r>
              <a:r>
                <a:rPr kumimoji="0" lang="en-US" sz="1200" b="0" i="0" u="none" strike="noStrike" cap="none" normalizeH="0" baseline="3000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\\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432" name="AutoShape 216"/>
            <p:cNvCxnSpPr>
              <a:cxnSpLocks noChangeShapeType="1"/>
            </p:cNvCxnSpPr>
            <p:nvPr/>
          </p:nvCxnSpPr>
          <p:spPr bwMode="auto">
            <a:xfrm flipV="1">
              <a:off x="7681" y="2873"/>
              <a:ext cx="0" cy="113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</p:cxnSp>
      </p:grpSp>
      <p:grpSp>
        <p:nvGrpSpPr>
          <p:cNvPr id="31" name="Group 217"/>
          <p:cNvGrpSpPr>
            <a:grpSpLocks/>
          </p:cNvGrpSpPr>
          <p:nvPr/>
        </p:nvGrpSpPr>
        <p:grpSpPr bwMode="auto">
          <a:xfrm>
            <a:off x="3794749" y="1384201"/>
            <a:ext cx="828675" cy="481012"/>
            <a:chOff x="4052" y="6711"/>
            <a:chExt cx="1304" cy="758"/>
          </a:xfrm>
        </p:grpSpPr>
        <p:sp>
          <p:nvSpPr>
            <p:cNvPr id="9434" name="Text Box 218"/>
            <p:cNvSpPr txBox="1">
              <a:spLocks noChangeArrowheads="1"/>
            </p:cNvSpPr>
            <p:nvPr/>
          </p:nvSpPr>
          <p:spPr bwMode="auto">
            <a:xfrm>
              <a:off x="4525" y="67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35" name="Text Box 219"/>
            <p:cNvSpPr txBox="1">
              <a:spLocks noChangeArrowheads="1"/>
            </p:cNvSpPr>
            <p:nvPr/>
          </p:nvSpPr>
          <p:spPr bwMode="auto">
            <a:xfrm>
              <a:off x="4052" y="7015"/>
              <a:ext cx="1304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R–C–H   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2" name="Group 220"/>
            <p:cNvGrpSpPr>
              <a:grpSpLocks/>
            </p:cNvGrpSpPr>
            <p:nvPr/>
          </p:nvGrpSpPr>
          <p:grpSpPr bwMode="auto">
            <a:xfrm>
              <a:off x="4660" y="7030"/>
              <a:ext cx="44" cy="57"/>
              <a:chOff x="2225" y="10082"/>
              <a:chExt cx="44" cy="115"/>
            </a:xfrm>
          </p:grpSpPr>
          <p:cxnSp>
            <p:nvCxnSpPr>
              <p:cNvPr id="9437" name="AutoShape 221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9438" name="AutoShape 222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33" name="Group 223"/>
          <p:cNvGrpSpPr>
            <a:grpSpLocks/>
          </p:cNvGrpSpPr>
          <p:nvPr/>
        </p:nvGrpSpPr>
        <p:grpSpPr bwMode="auto">
          <a:xfrm>
            <a:off x="1763688" y="1389534"/>
            <a:ext cx="827087" cy="481012"/>
            <a:chOff x="4097" y="6711"/>
            <a:chExt cx="1304" cy="758"/>
          </a:xfrm>
        </p:grpSpPr>
        <p:sp>
          <p:nvSpPr>
            <p:cNvPr id="9440" name="Text Box 224"/>
            <p:cNvSpPr txBox="1">
              <a:spLocks noChangeArrowheads="1"/>
            </p:cNvSpPr>
            <p:nvPr/>
          </p:nvSpPr>
          <p:spPr bwMode="auto">
            <a:xfrm>
              <a:off x="4525" y="67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41" name="Text Box 225"/>
            <p:cNvSpPr txBox="1">
              <a:spLocks noChangeArrowheads="1"/>
            </p:cNvSpPr>
            <p:nvPr/>
          </p:nvSpPr>
          <p:spPr bwMode="auto">
            <a:xfrm>
              <a:off x="4097" y="7015"/>
              <a:ext cx="1304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-2500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R–C–OH   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4" name="Group 226"/>
            <p:cNvGrpSpPr>
              <a:grpSpLocks/>
            </p:cNvGrpSpPr>
            <p:nvPr/>
          </p:nvGrpSpPr>
          <p:grpSpPr bwMode="auto">
            <a:xfrm>
              <a:off x="4660" y="7030"/>
              <a:ext cx="44" cy="57"/>
              <a:chOff x="2225" y="10082"/>
              <a:chExt cx="44" cy="115"/>
            </a:xfrm>
          </p:grpSpPr>
          <p:cxnSp>
            <p:nvCxnSpPr>
              <p:cNvPr id="9443" name="AutoShape 227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9444" name="AutoShape 228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35" name="Group 229"/>
          <p:cNvGrpSpPr>
            <a:grpSpLocks/>
          </p:cNvGrpSpPr>
          <p:nvPr/>
        </p:nvGrpSpPr>
        <p:grpSpPr bwMode="auto">
          <a:xfrm>
            <a:off x="558588" y="1385330"/>
            <a:ext cx="863600" cy="461974"/>
            <a:chOff x="8636" y="6726"/>
            <a:chExt cx="1361" cy="728"/>
          </a:xfrm>
        </p:grpSpPr>
        <p:sp>
          <p:nvSpPr>
            <p:cNvPr id="9446" name="Text Box 230"/>
            <p:cNvSpPr txBox="1">
              <a:spLocks noChangeArrowheads="1"/>
            </p:cNvSpPr>
            <p:nvPr/>
          </p:nvSpPr>
          <p:spPr bwMode="auto">
            <a:xfrm>
              <a:off x="8974" y="6726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47" name="Text Box 231"/>
            <p:cNvSpPr txBox="1">
              <a:spLocks noChangeArrowheads="1"/>
            </p:cNvSpPr>
            <p:nvPr/>
          </p:nvSpPr>
          <p:spPr bwMode="auto">
            <a:xfrm>
              <a:off x="8636" y="7000"/>
              <a:ext cx="1361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R–C–O-R</a:t>
              </a:r>
              <a:r>
                <a:rPr kumimoji="0" lang="en-US" sz="1200" b="0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\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 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8" name="Group 232"/>
            <p:cNvGrpSpPr>
              <a:grpSpLocks/>
            </p:cNvGrpSpPr>
            <p:nvPr/>
          </p:nvGrpSpPr>
          <p:grpSpPr bwMode="auto">
            <a:xfrm>
              <a:off x="9139" y="7030"/>
              <a:ext cx="44" cy="57"/>
              <a:chOff x="2225" y="10082"/>
              <a:chExt cx="44" cy="115"/>
            </a:xfrm>
          </p:grpSpPr>
          <p:cxnSp>
            <p:nvCxnSpPr>
              <p:cNvPr id="9449" name="AutoShape 233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9450" name="AutoShape 234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39" name="Group 235"/>
          <p:cNvGrpSpPr>
            <a:grpSpLocks/>
          </p:cNvGrpSpPr>
          <p:nvPr/>
        </p:nvGrpSpPr>
        <p:grpSpPr bwMode="auto">
          <a:xfrm>
            <a:off x="2763460" y="1350290"/>
            <a:ext cx="827088" cy="471493"/>
            <a:chOff x="4037" y="6711"/>
            <a:chExt cx="1304" cy="743"/>
          </a:xfrm>
        </p:grpSpPr>
        <p:sp>
          <p:nvSpPr>
            <p:cNvPr id="9452" name="Text Box 236"/>
            <p:cNvSpPr txBox="1">
              <a:spLocks noChangeArrowheads="1"/>
            </p:cNvSpPr>
            <p:nvPr/>
          </p:nvSpPr>
          <p:spPr bwMode="auto">
            <a:xfrm>
              <a:off x="4525" y="67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53" name="Text Box 237"/>
            <p:cNvSpPr txBox="1">
              <a:spLocks noChangeArrowheads="1"/>
            </p:cNvSpPr>
            <p:nvPr/>
          </p:nvSpPr>
          <p:spPr bwMode="auto">
            <a:xfrm>
              <a:off x="4037" y="7000"/>
              <a:ext cx="1304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R–C–R   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0" name="Group 238"/>
            <p:cNvGrpSpPr>
              <a:grpSpLocks/>
            </p:cNvGrpSpPr>
            <p:nvPr/>
          </p:nvGrpSpPr>
          <p:grpSpPr bwMode="auto">
            <a:xfrm>
              <a:off x="4660" y="7030"/>
              <a:ext cx="44" cy="57"/>
              <a:chOff x="2225" y="10082"/>
              <a:chExt cx="44" cy="115"/>
            </a:xfrm>
          </p:grpSpPr>
          <p:cxnSp>
            <p:nvCxnSpPr>
              <p:cNvPr id="9455" name="AutoShape 239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9456" name="AutoShape 240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41" name="Group 2"/>
          <p:cNvGrpSpPr>
            <a:grpSpLocks/>
          </p:cNvGrpSpPr>
          <p:nvPr/>
        </p:nvGrpSpPr>
        <p:grpSpPr bwMode="auto">
          <a:xfrm>
            <a:off x="3539343" y="2127531"/>
            <a:ext cx="1116013" cy="498451"/>
            <a:chOff x="5001" y="4265"/>
            <a:chExt cx="1757" cy="784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5836" y="4265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5001" y="4539"/>
              <a:ext cx="175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–C–H     </a:t>
              </a:r>
            </a:p>
          </p:txBody>
        </p:sp>
        <p:grpSp>
          <p:nvGrpSpPr>
            <p:cNvPr id="42" name="Group 5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30" name="AutoShape 6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1" name="AutoShape 7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43" name="Group 8"/>
          <p:cNvGrpSpPr>
            <a:grpSpLocks/>
          </p:cNvGrpSpPr>
          <p:nvPr/>
        </p:nvGrpSpPr>
        <p:grpSpPr bwMode="auto">
          <a:xfrm>
            <a:off x="2585480" y="2123331"/>
            <a:ext cx="1116012" cy="507988"/>
            <a:chOff x="5123" y="4250"/>
            <a:chExt cx="1757" cy="799"/>
          </a:xfrm>
        </p:grpSpPr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5836" y="4250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4" name="Text Box 10"/>
            <p:cNvSpPr txBox="1">
              <a:spLocks noChangeArrowheads="1"/>
            </p:cNvSpPr>
            <p:nvPr/>
          </p:nvSpPr>
          <p:spPr bwMode="auto">
            <a:xfrm>
              <a:off x="5123" y="4539"/>
              <a:ext cx="175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</a:t>
              </a:r>
            </a:p>
          </p:txBody>
        </p:sp>
        <p:grpSp>
          <p:nvGrpSpPr>
            <p:cNvPr id="44" name="Group 11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36" name="AutoShape 12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7" name="AutoShape 13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45" name="Group 14"/>
          <p:cNvGrpSpPr>
            <a:grpSpLocks/>
          </p:cNvGrpSpPr>
          <p:nvPr/>
        </p:nvGrpSpPr>
        <p:grpSpPr bwMode="auto">
          <a:xfrm>
            <a:off x="1490496" y="2128662"/>
            <a:ext cx="1116013" cy="507988"/>
            <a:chOff x="5093" y="4250"/>
            <a:chExt cx="1757" cy="799"/>
          </a:xfrm>
        </p:grpSpPr>
        <p:sp>
          <p:nvSpPr>
            <p:cNvPr id="1039" name="Text Box 15"/>
            <p:cNvSpPr txBox="1">
              <a:spLocks noChangeArrowheads="1"/>
            </p:cNvSpPr>
            <p:nvPr/>
          </p:nvSpPr>
          <p:spPr bwMode="auto">
            <a:xfrm>
              <a:off x="5851" y="4250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0" name="Text Box 16"/>
            <p:cNvSpPr txBox="1">
              <a:spLocks noChangeArrowheads="1"/>
            </p:cNvSpPr>
            <p:nvPr/>
          </p:nvSpPr>
          <p:spPr bwMode="auto">
            <a:xfrm>
              <a:off x="5093" y="4539"/>
              <a:ext cx="175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–C–OH  </a:t>
              </a:r>
            </a:p>
          </p:txBody>
        </p:sp>
        <p:grpSp>
          <p:nvGrpSpPr>
            <p:cNvPr id="46" name="Group 17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42" name="AutoShape 18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43" name="AutoShape 19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47" name="Group 20"/>
          <p:cNvGrpSpPr>
            <a:grpSpLocks/>
          </p:cNvGrpSpPr>
          <p:nvPr/>
        </p:nvGrpSpPr>
        <p:grpSpPr bwMode="auto">
          <a:xfrm>
            <a:off x="357456" y="2132852"/>
            <a:ext cx="1295400" cy="498451"/>
            <a:chOff x="5123" y="4250"/>
            <a:chExt cx="2041" cy="784"/>
          </a:xfrm>
        </p:grpSpPr>
        <p:sp>
          <p:nvSpPr>
            <p:cNvPr id="1045" name="Text Box 21"/>
            <p:cNvSpPr txBox="1">
              <a:spLocks noChangeArrowheads="1"/>
            </p:cNvSpPr>
            <p:nvPr/>
          </p:nvSpPr>
          <p:spPr bwMode="auto">
            <a:xfrm>
              <a:off x="5836" y="4250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6" name="Text Box 22"/>
            <p:cNvSpPr txBox="1">
              <a:spLocks noChangeArrowheads="1"/>
            </p:cNvSpPr>
            <p:nvPr/>
          </p:nvSpPr>
          <p:spPr bwMode="auto">
            <a:xfrm>
              <a:off x="5123" y="4524"/>
              <a:ext cx="204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–C–O-CH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</a:t>
              </a:r>
            </a:p>
          </p:txBody>
        </p:sp>
        <p:grpSp>
          <p:nvGrpSpPr>
            <p:cNvPr id="48" name="Group 23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48" name="AutoShape 24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49" name="AutoShape 25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49" name="Group 26"/>
          <p:cNvGrpSpPr>
            <a:grpSpLocks/>
          </p:cNvGrpSpPr>
          <p:nvPr/>
        </p:nvGrpSpPr>
        <p:grpSpPr bwMode="auto">
          <a:xfrm>
            <a:off x="6952456" y="2704728"/>
            <a:ext cx="1187450" cy="544512"/>
            <a:chOff x="7028" y="3340"/>
            <a:chExt cx="1871" cy="859"/>
          </a:xfrm>
        </p:grpSpPr>
        <p:sp>
          <p:nvSpPr>
            <p:cNvPr id="1051" name="Text Box 27"/>
            <p:cNvSpPr txBox="1">
              <a:spLocks noChangeArrowheads="1"/>
            </p:cNvSpPr>
            <p:nvPr/>
          </p:nvSpPr>
          <p:spPr bwMode="auto">
            <a:xfrm>
              <a:off x="7561" y="3340"/>
              <a:ext cx="624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Cl</a:t>
              </a:r>
              <a:endParaRPr kumimoji="0" lang="en-US" sz="11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2" name="Text Box 28"/>
            <p:cNvSpPr txBox="1">
              <a:spLocks noChangeArrowheads="1"/>
            </p:cNvSpPr>
            <p:nvPr/>
          </p:nvSpPr>
          <p:spPr bwMode="auto">
            <a:xfrm>
              <a:off x="7028" y="3689"/>
              <a:ext cx="187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–CH–CH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</a:t>
              </a:r>
            </a:p>
          </p:txBody>
        </p:sp>
        <p:cxnSp>
          <p:nvCxnSpPr>
            <p:cNvPr id="1053" name="AutoShape 29"/>
            <p:cNvCxnSpPr>
              <a:cxnSpLocks noChangeShapeType="1"/>
            </p:cNvCxnSpPr>
            <p:nvPr/>
          </p:nvCxnSpPr>
          <p:spPr bwMode="auto">
            <a:xfrm flipV="1">
              <a:off x="7846" y="3659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50" name="Group 2"/>
          <p:cNvGrpSpPr>
            <a:grpSpLocks/>
          </p:cNvGrpSpPr>
          <p:nvPr/>
        </p:nvGrpSpPr>
        <p:grpSpPr bwMode="auto">
          <a:xfrm>
            <a:off x="4504854" y="2668662"/>
            <a:ext cx="1187450" cy="546100"/>
            <a:chOff x="7028" y="3340"/>
            <a:chExt cx="1871" cy="859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7606" y="3340"/>
              <a:ext cx="680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OH</a:t>
              </a:r>
              <a:endPara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7028" y="3689"/>
              <a:ext cx="187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–CH–CH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</a:t>
              </a:r>
            </a:p>
          </p:txBody>
        </p:sp>
        <p:cxnSp>
          <p:nvCxnSpPr>
            <p:cNvPr id="5" name="AutoShape 5"/>
            <p:cNvCxnSpPr>
              <a:cxnSpLocks noChangeShapeType="1"/>
            </p:cNvCxnSpPr>
            <p:nvPr/>
          </p:nvCxnSpPr>
          <p:spPr bwMode="auto">
            <a:xfrm flipV="1">
              <a:off x="7846" y="3659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51" name="Group 6"/>
          <p:cNvGrpSpPr>
            <a:grpSpLocks/>
          </p:cNvGrpSpPr>
          <p:nvPr/>
        </p:nvGrpSpPr>
        <p:grpSpPr bwMode="auto">
          <a:xfrm>
            <a:off x="5384311" y="2657550"/>
            <a:ext cx="1008062" cy="544512"/>
            <a:chOff x="6938" y="3340"/>
            <a:chExt cx="1587" cy="859"/>
          </a:xfrm>
        </p:grpSpPr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7561" y="3340"/>
              <a:ext cx="73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endParaRPr kumimoji="0" lang="en-US" sz="11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6938" y="3689"/>
              <a:ext cx="158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–N–H   </a:t>
              </a:r>
            </a:p>
          </p:txBody>
        </p:sp>
        <p:cxnSp>
          <p:nvCxnSpPr>
            <p:cNvPr id="9" name="AutoShape 9"/>
            <p:cNvCxnSpPr>
              <a:cxnSpLocks noChangeShapeType="1"/>
            </p:cNvCxnSpPr>
            <p:nvPr/>
          </p:nvCxnSpPr>
          <p:spPr bwMode="auto">
            <a:xfrm flipV="1">
              <a:off x="7846" y="3659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52" name="Group 10"/>
          <p:cNvGrpSpPr>
            <a:grpSpLocks/>
          </p:cNvGrpSpPr>
          <p:nvPr/>
        </p:nvGrpSpPr>
        <p:grpSpPr bwMode="auto">
          <a:xfrm>
            <a:off x="6198716" y="2675012"/>
            <a:ext cx="939800" cy="548640"/>
            <a:chOff x="8387" y="9596"/>
            <a:chExt cx="1479" cy="1013"/>
          </a:xfrm>
        </p:grpSpPr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9469" y="9851"/>
              <a:ext cx="397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1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8727" y="9596"/>
              <a:ext cx="90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 </a:t>
              </a:r>
              <a:endParaRPr kumimoji="0" lang="en-US" sz="11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" name="AutoShape 13"/>
            <p:cNvCxnSpPr>
              <a:cxnSpLocks noChangeShapeType="1"/>
            </p:cNvCxnSpPr>
            <p:nvPr/>
          </p:nvCxnSpPr>
          <p:spPr bwMode="auto">
            <a:xfrm flipH="1" flipV="1">
              <a:off x="9456" y="9940"/>
              <a:ext cx="103" cy="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8387" y="10099"/>
              <a:ext cx="124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endPara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endParaRPr>
            </a:p>
          </p:txBody>
        </p:sp>
        <p:cxnSp>
          <p:nvCxnSpPr>
            <p:cNvPr id="15" name="AutoShape 15"/>
            <p:cNvCxnSpPr>
              <a:cxnSpLocks noChangeShapeType="1"/>
            </p:cNvCxnSpPr>
            <p:nvPr/>
          </p:nvCxnSpPr>
          <p:spPr bwMode="auto">
            <a:xfrm flipH="1">
              <a:off x="9456" y="10159"/>
              <a:ext cx="113" cy="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53" name="Group 16"/>
          <p:cNvGrpSpPr>
            <a:grpSpLocks/>
          </p:cNvGrpSpPr>
          <p:nvPr/>
        </p:nvGrpSpPr>
        <p:grpSpPr bwMode="auto">
          <a:xfrm>
            <a:off x="3412654" y="2684537"/>
            <a:ext cx="1439862" cy="515938"/>
            <a:chOff x="6458" y="9011"/>
            <a:chExt cx="2268" cy="814"/>
          </a:xfrm>
        </p:grpSpPr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7801" y="90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6458" y="9315"/>
              <a:ext cx="2268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-C–H</a:t>
              </a:r>
            </a:p>
          </p:txBody>
        </p:sp>
        <p:grpSp>
          <p:nvGrpSpPr>
            <p:cNvPr id="54" name="Group 19"/>
            <p:cNvGrpSpPr>
              <a:grpSpLocks/>
            </p:cNvGrpSpPr>
            <p:nvPr/>
          </p:nvGrpSpPr>
          <p:grpSpPr bwMode="auto">
            <a:xfrm>
              <a:off x="7966" y="9330"/>
              <a:ext cx="44" cy="57"/>
              <a:chOff x="8187" y="7430"/>
              <a:chExt cx="44" cy="57"/>
            </a:xfrm>
          </p:grpSpPr>
          <p:cxnSp>
            <p:nvCxnSpPr>
              <p:cNvPr id="20" name="AutoShape 20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" name="AutoShape 21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55" name="Group 22"/>
          <p:cNvGrpSpPr>
            <a:grpSpLocks/>
          </p:cNvGrpSpPr>
          <p:nvPr/>
        </p:nvGrpSpPr>
        <p:grpSpPr bwMode="auto">
          <a:xfrm>
            <a:off x="2416258" y="2684525"/>
            <a:ext cx="1439862" cy="496924"/>
            <a:chOff x="5123" y="4265"/>
            <a:chExt cx="2268" cy="784"/>
          </a:xfrm>
        </p:grpSpPr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5821" y="4265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5123" y="4539"/>
              <a:ext cx="2268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dirty="0" smtClean="0"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C-CH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 </a:t>
              </a:r>
            </a:p>
          </p:txBody>
        </p:sp>
        <p:grpSp>
          <p:nvGrpSpPr>
            <p:cNvPr id="56" name="Group 25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26" name="AutoShape 26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7" name="AutoShape 27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57" name="Group 28"/>
          <p:cNvGrpSpPr>
            <a:grpSpLocks/>
          </p:cNvGrpSpPr>
          <p:nvPr/>
        </p:nvGrpSpPr>
        <p:grpSpPr bwMode="auto">
          <a:xfrm>
            <a:off x="1398190" y="2680345"/>
            <a:ext cx="1403350" cy="520700"/>
            <a:chOff x="3277" y="8974"/>
            <a:chExt cx="2211" cy="821"/>
          </a:xfrm>
        </p:grpSpPr>
        <p:sp>
          <p:nvSpPr>
            <p:cNvPr id="29" name="Text Box 29"/>
            <p:cNvSpPr txBox="1">
              <a:spLocks noChangeArrowheads="1"/>
            </p:cNvSpPr>
            <p:nvPr/>
          </p:nvSpPr>
          <p:spPr bwMode="auto">
            <a:xfrm>
              <a:off x="4515" y="898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4" name="Text Box 30"/>
            <p:cNvSpPr txBox="1">
              <a:spLocks noChangeArrowheads="1"/>
            </p:cNvSpPr>
            <p:nvPr/>
          </p:nvSpPr>
          <p:spPr bwMode="auto">
            <a:xfrm>
              <a:off x="3277" y="9285"/>
              <a:ext cx="221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–CH–C–OH </a:t>
              </a:r>
            </a:p>
          </p:txBody>
        </p:sp>
        <p:grpSp>
          <p:nvGrpSpPr>
            <p:cNvPr id="58" name="Group 31"/>
            <p:cNvGrpSpPr>
              <a:grpSpLocks/>
            </p:cNvGrpSpPr>
            <p:nvPr/>
          </p:nvGrpSpPr>
          <p:grpSpPr bwMode="auto">
            <a:xfrm>
              <a:off x="4650" y="9300"/>
              <a:ext cx="44" cy="57"/>
              <a:chOff x="8187" y="7430"/>
              <a:chExt cx="44" cy="57"/>
            </a:xfrm>
          </p:grpSpPr>
          <p:cxnSp>
            <p:nvCxnSpPr>
              <p:cNvPr id="1056" name="AutoShape 32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57" name="AutoShape 33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1058" name="Text Box 34"/>
            <p:cNvSpPr txBox="1">
              <a:spLocks noChangeArrowheads="1"/>
            </p:cNvSpPr>
            <p:nvPr/>
          </p:nvSpPr>
          <p:spPr bwMode="auto">
            <a:xfrm>
              <a:off x="3952" y="8974"/>
              <a:ext cx="73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05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endParaRPr kumimoji="0" lang="en-US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59" name="AutoShape 35"/>
            <p:cNvCxnSpPr>
              <a:cxnSpLocks noChangeShapeType="1"/>
            </p:cNvCxnSpPr>
            <p:nvPr/>
          </p:nvCxnSpPr>
          <p:spPr bwMode="auto">
            <a:xfrm flipV="1">
              <a:off x="4199" y="9273"/>
              <a:ext cx="1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59" name="Group 36"/>
          <p:cNvGrpSpPr>
            <a:grpSpLocks/>
          </p:cNvGrpSpPr>
          <p:nvPr/>
        </p:nvGrpSpPr>
        <p:grpSpPr bwMode="auto">
          <a:xfrm>
            <a:off x="244033" y="2689840"/>
            <a:ext cx="1584325" cy="496923"/>
            <a:chOff x="5108" y="4280"/>
            <a:chExt cx="2494" cy="784"/>
          </a:xfrm>
        </p:grpSpPr>
        <p:sp>
          <p:nvSpPr>
            <p:cNvPr id="1061" name="Text Box 37"/>
            <p:cNvSpPr txBox="1">
              <a:spLocks noChangeArrowheads="1"/>
            </p:cNvSpPr>
            <p:nvPr/>
          </p:nvSpPr>
          <p:spPr bwMode="auto">
            <a:xfrm>
              <a:off x="5836" y="4280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62" name="Text Box 38"/>
            <p:cNvSpPr txBox="1">
              <a:spLocks noChangeArrowheads="1"/>
            </p:cNvSpPr>
            <p:nvPr/>
          </p:nvSpPr>
          <p:spPr bwMode="auto">
            <a:xfrm>
              <a:off x="5108" y="4554"/>
              <a:ext cx="2494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–C-O-CH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</a:p>
          </p:txBody>
        </p:sp>
        <p:grpSp>
          <p:nvGrpSpPr>
            <p:cNvPr id="60" name="Group 39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64" name="AutoShape 40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65" name="AutoShape 41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sp>
        <p:nvSpPr>
          <p:cNvPr id="132" name="TextBox 131"/>
          <p:cNvSpPr txBox="1"/>
          <p:nvPr/>
        </p:nvSpPr>
        <p:spPr>
          <a:xfrm>
            <a:off x="3347864" y="3145160"/>
            <a:ext cx="1554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بروبان</a:t>
            </a:r>
            <a:r>
              <a:rPr lang="ar-EG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</a:t>
            </a:r>
            <a:r>
              <a:rPr lang="ar-SA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ل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3300239" y="2478038"/>
            <a:ext cx="1554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إيث</a:t>
            </a:r>
            <a:r>
              <a:rPr lang="ar-AE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ان</a:t>
            </a:r>
            <a:r>
              <a:rPr lang="ar-EG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</a:t>
            </a:r>
            <a:r>
              <a:rPr lang="ar-SA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ل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2" name="Group 33"/>
          <p:cNvGrpSpPr/>
          <p:nvPr/>
        </p:nvGrpSpPr>
        <p:grpSpPr>
          <a:xfrm>
            <a:off x="3410357" y="3907780"/>
            <a:ext cx="1439862" cy="527027"/>
            <a:chOff x="3410347" y="3831580"/>
            <a:chExt cx="1439862" cy="527027"/>
          </a:xfrm>
        </p:grpSpPr>
        <p:grpSp>
          <p:nvGrpSpPr>
            <p:cNvPr id="113" name="Group 16"/>
            <p:cNvGrpSpPr>
              <a:grpSpLocks/>
            </p:cNvGrpSpPr>
            <p:nvPr/>
          </p:nvGrpSpPr>
          <p:grpSpPr bwMode="auto">
            <a:xfrm>
              <a:off x="3410347" y="3833162"/>
              <a:ext cx="1439862" cy="525445"/>
              <a:chOff x="6458" y="9011"/>
              <a:chExt cx="2268" cy="829"/>
            </a:xfrm>
          </p:grpSpPr>
          <p:sp>
            <p:nvSpPr>
              <p:cNvPr id="223" name="Text Box 17"/>
              <p:cNvSpPr txBox="1">
                <a:spLocks noChangeArrowheads="1"/>
              </p:cNvSpPr>
              <p:nvPr/>
            </p:nvSpPr>
            <p:spPr bwMode="auto">
              <a:xfrm>
                <a:off x="7816" y="9011"/>
                <a:ext cx="397" cy="3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O</a:t>
                </a:r>
                <a:endParaRPr kumimoji="0" lang="en-US" sz="11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4" name="Text Box 18"/>
              <p:cNvSpPr txBox="1">
                <a:spLocks noChangeArrowheads="1"/>
              </p:cNvSpPr>
              <p:nvPr/>
            </p:nvSpPr>
            <p:spPr bwMode="auto">
              <a:xfrm>
                <a:off x="6458" y="9330"/>
                <a:ext cx="2268" cy="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rtl="0">
                  <a:spcAft>
                    <a:spcPts val="1000"/>
                  </a:spcAft>
                </a:pPr>
                <a:r>
                  <a:rPr kumimoji="0" lang="en-US" sz="1100" i="0" u="none" strike="noStrike" cap="none" normalizeH="0" baseline="-25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</a:t>
                </a:r>
                <a:r>
                  <a:rPr kumimoji="0" lang="en-US" sz="1100" dirty="0" smtClean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</a:t>
                </a:r>
                <a:r>
                  <a:rPr kumimoji="0" lang="en-US" sz="1100" baseline="-25000" dirty="0" smtClean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r>
                  <a:rPr kumimoji="0" lang="en-US" sz="110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H</a:t>
                </a:r>
                <a:r>
                  <a:rPr kumimoji="0" lang="en-US" sz="1100" baseline="-25000" dirty="0" smtClean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5 </a:t>
                </a:r>
                <a:r>
                  <a:rPr kumimoji="0" lang="en-US" sz="1100" dirty="0" smtClean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-</a:t>
                </a:r>
                <a:r>
                  <a:rPr kumimoji="0" lang="en-US" sz="110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CH- C-H</a:t>
                </a:r>
              </a:p>
            </p:txBody>
          </p:sp>
          <p:grpSp>
            <p:nvGrpSpPr>
              <p:cNvPr id="114" name="Group 19"/>
              <p:cNvGrpSpPr>
                <a:grpSpLocks/>
              </p:cNvGrpSpPr>
              <p:nvPr/>
            </p:nvGrpSpPr>
            <p:grpSpPr bwMode="auto">
              <a:xfrm>
                <a:off x="7966" y="9330"/>
                <a:ext cx="44" cy="57"/>
                <a:chOff x="8187" y="7430"/>
                <a:chExt cx="44" cy="57"/>
              </a:xfrm>
            </p:grpSpPr>
            <p:cxnSp>
              <p:nvCxnSpPr>
                <p:cNvPr id="226" name="AutoShape 20"/>
                <p:cNvCxnSpPr>
                  <a:cxnSpLocks noChangeShapeType="1"/>
                </p:cNvCxnSpPr>
                <p:nvPr/>
              </p:nvCxnSpPr>
              <p:spPr bwMode="auto">
                <a:xfrm flipV="1">
                  <a:off x="8187" y="7430"/>
                  <a:ext cx="0" cy="56"/>
                </a:xfrm>
                <a:prstGeom prst="straightConnector1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27" name="AutoShape 21"/>
                <p:cNvCxnSpPr>
                  <a:cxnSpLocks noChangeShapeType="1"/>
                </p:cNvCxnSpPr>
                <p:nvPr/>
              </p:nvCxnSpPr>
              <p:spPr bwMode="auto">
                <a:xfrm flipV="1">
                  <a:off x="8231" y="7431"/>
                  <a:ext cx="0" cy="56"/>
                </a:xfrm>
                <a:prstGeom prst="straightConnector1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</p:grpSp>
        </p:grpSp>
        <p:sp>
          <p:nvSpPr>
            <p:cNvPr id="228" name="Text Box 3"/>
            <p:cNvSpPr txBox="1">
              <a:spLocks noChangeArrowheads="1"/>
            </p:cNvSpPr>
            <p:nvPr/>
          </p:nvSpPr>
          <p:spPr bwMode="auto">
            <a:xfrm>
              <a:off x="3959984" y="3831580"/>
              <a:ext cx="468000" cy="25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dirty="0" smtClean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endParaRPr kumimoji="0" lang="en-US" sz="1100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29" name="AutoShape 29"/>
            <p:cNvCxnSpPr>
              <a:cxnSpLocks noChangeShapeType="1"/>
            </p:cNvCxnSpPr>
            <p:nvPr/>
          </p:nvCxnSpPr>
          <p:spPr bwMode="auto">
            <a:xfrm flipV="1">
              <a:off x="4096519" y="4014967"/>
              <a:ext cx="0" cy="716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115" name="Group 230"/>
          <p:cNvGrpSpPr/>
          <p:nvPr/>
        </p:nvGrpSpPr>
        <p:grpSpPr>
          <a:xfrm>
            <a:off x="3414539" y="4657599"/>
            <a:ext cx="1439862" cy="527050"/>
            <a:chOff x="3410347" y="3822055"/>
            <a:chExt cx="1439862" cy="527050"/>
          </a:xfrm>
        </p:grpSpPr>
        <p:grpSp>
          <p:nvGrpSpPr>
            <p:cNvPr id="116" name="Group 16"/>
            <p:cNvGrpSpPr>
              <a:grpSpLocks/>
            </p:cNvGrpSpPr>
            <p:nvPr/>
          </p:nvGrpSpPr>
          <p:grpSpPr bwMode="auto">
            <a:xfrm>
              <a:off x="3410347" y="3833167"/>
              <a:ext cx="1439862" cy="515938"/>
              <a:chOff x="6458" y="9011"/>
              <a:chExt cx="2268" cy="814"/>
            </a:xfrm>
          </p:grpSpPr>
          <p:sp>
            <p:nvSpPr>
              <p:cNvPr id="235" name="Text Box 17"/>
              <p:cNvSpPr txBox="1">
                <a:spLocks noChangeArrowheads="1"/>
              </p:cNvSpPr>
              <p:nvPr/>
            </p:nvSpPr>
            <p:spPr bwMode="auto">
              <a:xfrm>
                <a:off x="7816" y="9011"/>
                <a:ext cx="397" cy="3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O</a:t>
                </a:r>
                <a:endParaRPr kumimoji="0" lang="en-US" sz="11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6" name="Text Box 18"/>
              <p:cNvSpPr txBox="1">
                <a:spLocks noChangeArrowheads="1"/>
              </p:cNvSpPr>
              <p:nvPr/>
            </p:nvSpPr>
            <p:spPr bwMode="auto">
              <a:xfrm>
                <a:off x="6458" y="9315"/>
                <a:ext cx="2268" cy="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rtl="0">
                  <a:spcAft>
                    <a:spcPts val="1000"/>
                  </a:spcAft>
                </a:pPr>
                <a:r>
                  <a:rPr kumimoji="0" lang="en-US" sz="1100" i="0" u="none" strike="noStrike" cap="none" normalizeH="0" baseline="-25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</a:t>
                </a:r>
                <a:r>
                  <a:rPr kumimoji="0" lang="en-US" sz="1100" dirty="0" smtClean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</a:t>
                </a:r>
                <a:r>
                  <a:rPr kumimoji="0" lang="en-US" sz="1100" baseline="-25000" dirty="0" smtClean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r>
                  <a:rPr kumimoji="0" lang="en-US" sz="110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H</a:t>
                </a:r>
                <a:r>
                  <a:rPr kumimoji="0" lang="en-US" sz="1100" baseline="-25000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7</a:t>
                </a:r>
                <a:r>
                  <a:rPr kumimoji="0" lang="en-US" sz="1100" baseline="-25000" dirty="0" smtClean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</a:t>
                </a:r>
                <a:r>
                  <a:rPr kumimoji="0" lang="en-US" sz="1100" dirty="0" smtClean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-</a:t>
                </a:r>
                <a:r>
                  <a:rPr kumimoji="0" lang="en-US" sz="110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CH- C-H</a:t>
                </a:r>
              </a:p>
            </p:txBody>
          </p:sp>
          <p:grpSp>
            <p:nvGrpSpPr>
              <p:cNvPr id="117" name="Group 19"/>
              <p:cNvGrpSpPr>
                <a:grpSpLocks/>
              </p:cNvGrpSpPr>
              <p:nvPr/>
            </p:nvGrpSpPr>
            <p:grpSpPr bwMode="auto">
              <a:xfrm>
                <a:off x="7966" y="9330"/>
                <a:ext cx="44" cy="57"/>
                <a:chOff x="8187" y="7430"/>
                <a:chExt cx="44" cy="57"/>
              </a:xfrm>
            </p:grpSpPr>
            <p:cxnSp>
              <p:nvCxnSpPr>
                <p:cNvPr id="238" name="AutoShape 20"/>
                <p:cNvCxnSpPr>
                  <a:cxnSpLocks noChangeShapeType="1"/>
                </p:cNvCxnSpPr>
                <p:nvPr/>
              </p:nvCxnSpPr>
              <p:spPr bwMode="auto">
                <a:xfrm flipV="1">
                  <a:off x="8187" y="7430"/>
                  <a:ext cx="0" cy="56"/>
                </a:xfrm>
                <a:prstGeom prst="straightConnector1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39" name="AutoShape 21"/>
                <p:cNvCxnSpPr>
                  <a:cxnSpLocks noChangeShapeType="1"/>
                </p:cNvCxnSpPr>
                <p:nvPr/>
              </p:nvCxnSpPr>
              <p:spPr bwMode="auto">
                <a:xfrm flipV="1">
                  <a:off x="8231" y="7431"/>
                  <a:ext cx="0" cy="56"/>
                </a:xfrm>
                <a:prstGeom prst="straightConnector1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</p:grpSp>
        </p:grpSp>
        <p:sp>
          <p:nvSpPr>
            <p:cNvPr id="233" name="Text Box 3"/>
            <p:cNvSpPr txBox="1">
              <a:spLocks noChangeArrowheads="1"/>
            </p:cNvSpPr>
            <p:nvPr/>
          </p:nvSpPr>
          <p:spPr bwMode="auto">
            <a:xfrm>
              <a:off x="3893309" y="3822055"/>
              <a:ext cx="468000" cy="25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dirty="0" err="1" smtClean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</a:t>
              </a:r>
              <a:r>
                <a:rPr kumimoji="0" lang="en-US" sz="1100" dirty="0" err="1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l</a:t>
              </a:r>
              <a:endParaRPr kumimoji="0" lang="en-US" sz="1100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34" name="AutoShape 29"/>
            <p:cNvCxnSpPr>
              <a:cxnSpLocks noChangeShapeType="1"/>
            </p:cNvCxnSpPr>
            <p:nvPr/>
          </p:nvCxnSpPr>
          <p:spPr bwMode="auto">
            <a:xfrm flipV="1">
              <a:off x="4096519" y="4014967"/>
              <a:ext cx="0" cy="716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118" name="Group 16"/>
          <p:cNvGrpSpPr>
            <a:grpSpLocks/>
          </p:cNvGrpSpPr>
          <p:nvPr/>
        </p:nvGrpSpPr>
        <p:grpSpPr bwMode="auto">
          <a:xfrm>
            <a:off x="3388705" y="5577363"/>
            <a:ext cx="1439862" cy="506431"/>
            <a:chOff x="6829" y="9011"/>
            <a:chExt cx="2268" cy="799"/>
          </a:xfrm>
        </p:grpSpPr>
        <p:sp>
          <p:nvSpPr>
            <p:cNvPr id="244" name="Text Box 17"/>
            <p:cNvSpPr txBox="1">
              <a:spLocks noChangeArrowheads="1"/>
            </p:cNvSpPr>
            <p:nvPr/>
          </p:nvSpPr>
          <p:spPr bwMode="auto">
            <a:xfrm>
              <a:off x="7816" y="90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1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5" name="Text Box 18"/>
            <p:cNvSpPr txBox="1">
              <a:spLocks noChangeArrowheads="1"/>
            </p:cNvSpPr>
            <p:nvPr/>
          </p:nvSpPr>
          <p:spPr bwMode="auto">
            <a:xfrm>
              <a:off x="6829" y="9300"/>
              <a:ext cx="2268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rtl="0">
                <a:spcAft>
                  <a:spcPts val="1000"/>
                </a:spcAft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H - C- H</a:t>
              </a:r>
            </a:p>
          </p:txBody>
        </p:sp>
        <p:grpSp>
          <p:nvGrpSpPr>
            <p:cNvPr id="119" name="Group 19"/>
            <p:cNvGrpSpPr>
              <a:grpSpLocks/>
            </p:cNvGrpSpPr>
            <p:nvPr/>
          </p:nvGrpSpPr>
          <p:grpSpPr bwMode="auto">
            <a:xfrm>
              <a:off x="7966" y="9330"/>
              <a:ext cx="44" cy="57"/>
              <a:chOff x="8187" y="7430"/>
              <a:chExt cx="44" cy="57"/>
            </a:xfrm>
          </p:grpSpPr>
          <p:cxnSp>
            <p:nvCxnSpPr>
              <p:cNvPr id="247" name="AutoShape 20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248" name="AutoShape 21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xmlns="" val="3953365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57343694"/>
              </p:ext>
            </p:extLst>
          </p:nvPr>
        </p:nvGraphicFramePr>
        <p:xfrm>
          <a:off x="467544" y="544488"/>
          <a:ext cx="8206358" cy="5852080"/>
        </p:xfrm>
        <a:graphic>
          <a:graphicData uri="http://schemas.openxmlformats.org/drawingml/2006/table">
            <a:tbl>
              <a:tblPr rtl="1"/>
              <a:tblGrid>
                <a:gridCol w="524644"/>
                <a:gridCol w="1045096"/>
                <a:gridCol w="870586"/>
                <a:gridCol w="653360"/>
                <a:gridCol w="955360"/>
                <a:gridCol w="963586"/>
                <a:gridCol w="1050304"/>
                <a:gridCol w="1011188"/>
                <a:gridCol w="1132234"/>
              </a:tblGrid>
              <a:tr h="24159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نوع المركب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هاليدات ألكيل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الإيثيرات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أمينات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كحولات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ألدهيدات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كيتونات</a:t>
                      </a:r>
                      <a:endParaRPr lang="en-US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5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أحماض كربوكسيلية</a:t>
                      </a:r>
                      <a:endParaRPr lang="en-US" sz="11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الاسترات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768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المجموعة </a:t>
                      </a: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الوظيفية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هالوجين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O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–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الإيثر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NH</a:t>
                      </a:r>
                      <a:r>
                        <a:rPr lang="en-US" sz="1200" b="1" i="1" baseline="-250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أمينو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OH  </a:t>
                      </a:r>
                      <a:r>
                        <a:rPr lang="ar-SA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هيدروكسيل</a:t>
                      </a:r>
                      <a:r>
                        <a:rPr lang="en-US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288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الصيغة العامة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 -X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 -O- R</a:t>
                      </a:r>
                      <a:r>
                        <a:rPr lang="en-US" sz="1200" b="1" i="1" baseline="30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\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 -OH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17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قاعدة التسمية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رقم+هالوجين+ و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ألكان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اسم شقي الألكيل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كلمة إيثر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ألكيل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أمين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رقم + الكان +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ول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الكان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ال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رقم + الكان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ون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الكان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ويك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ألكيل + ألكان +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وات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816">
                <a:tc rowSpan="5"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الأمثلة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-Cl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-O-CH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-NH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rtl="1"/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-OH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5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ثنائي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برومو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بيوتان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ثنائي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إيثيل إيثر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ثنائي إيثيل أمين</a:t>
                      </a: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بيوتانول</a:t>
                      </a:r>
                      <a:endParaRPr lang="en-US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ميثيل بيوتانال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ميثيل-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بنتانون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حمض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ميثانويك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ميثانوات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22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ثنائي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يودو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بنتان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بيوتيل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إيثيل إيثر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rtl="1"/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ثلاثي إيثيل أمين</a:t>
                      </a: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إيثانديول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كلورو بنتانال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إيثيل-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بنتانون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برومو بنتانويك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بيوتيل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بروبانوات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75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ثنائي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كلورو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يودو 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بروبيل 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إيثر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بروبيل أمين</a:t>
                      </a:r>
                      <a:endParaRPr lang="en-US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بروبانتريول</a:t>
                      </a:r>
                      <a:endParaRPr lang="en-US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ميثانال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هكسانون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حمض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بروبانويك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فينيل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ميثانوات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" name="Group 189"/>
          <p:cNvGrpSpPr>
            <a:grpSpLocks/>
          </p:cNvGrpSpPr>
          <p:nvPr/>
        </p:nvGrpSpPr>
        <p:grpSpPr bwMode="auto">
          <a:xfrm>
            <a:off x="3673996" y="821852"/>
            <a:ext cx="865187" cy="615940"/>
            <a:chOff x="9287" y="7223"/>
            <a:chExt cx="1361" cy="969"/>
          </a:xfrm>
        </p:grpSpPr>
        <p:sp>
          <p:nvSpPr>
            <p:cNvPr id="9406" name="Text Box 190"/>
            <p:cNvSpPr txBox="1">
              <a:spLocks noChangeArrowheads="1"/>
            </p:cNvSpPr>
            <p:nvPr/>
          </p:nvSpPr>
          <p:spPr bwMode="auto">
            <a:xfrm>
              <a:off x="9745" y="7223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07" name="Text Box 191"/>
            <p:cNvSpPr txBox="1">
              <a:spLocks noChangeArrowheads="1"/>
            </p:cNvSpPr>
            <p:nvPr/>
          </p:nvSpPr>
          <p:spPr bwMode="auto">
            <a:xfrm>
              <a:off x="9287" y="7512"/>
              <a:ext cx="1361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–C–H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EG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كربونيل طرفية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" name="Group 192"/>
            <p:cNvGrpSpPr>
              <a:grpSpLocks/>
            </p:cNvGrpSpPr>
            <p:nvPr/>
          </p:nvGrpSpPr>
          <p:grpSpPr bwMode="auto">
            <a:xfrm>
              <a:off x="9880" y="7542"/>
              <a:ext cx="44" cy="57"/>
              <a:chOff x="2225" y="10082"/>
              <a:chExt cx="44" cy="115"/>
            </a:xfrm>
          </p:grpSpPr>
          <p:cxnSp>
            <p:nvCxnSpPr>
              <p:cNvPr id="9409" name="AutoShape 193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9410" name="AutoShape 194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0" name="Group 195"/>
          <p:cNvGrpSpPr>
            <a:grpSpLocks/>
          </p:cNvGrpSpPr>
          <p:nvPr/>
        </p:nvGrpSpPr>
        <p:grpSpPr bwMode="auto">
          <a:xfrm>
            <a:off x="2714585" y="821868"/>
            <a:ext cx="914137" cy="606405"/>
            <a:chOff x="9197" y="7253"/>
            <a:chExt cx="1438" cy="954"/>
          </a:xfrm>
        </p:grpSpPr>
        <p:sp>
          <p:nvSpPr>
            <p:cNvPr id="9412" name="Text Box 196"/>
            <p:cNvSpPr txBox="1">
              <a:spLocks noChangeArrowheads="1"/>
            </p:cNvSpPr>
            <p:nvPr/>
          </p:nvSpPr>
          <p:spPr bwMode="auto">
            <a:xfrm>
              <a:off x="9715" y="7253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13" name="Text Box 197"/>
            <p:cNvSpPr txBox="1">
              <a:spLocks noChangeArrowheads="1"/>
            </p:cNvSpPr>
            <p:nvPr/>
          </p:nvSpPr>
          <p:spPr bwMode="auto">
            <a:xfrm>
              <a:off x="9197" y="7527"/>
              <a:ext cx="1438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 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ar-EG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كربونيل داخلية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6" name="Group 198"/>
            <p:cNvGrpSpPr>
              <a:grpSpLocks/>
            </p:cNvGrpSpPr>
            <p:nvPr/>
          </p:nvGrpSpPr>
          <p:grpSpPr bwMode="auto">
            <a:xfrm>
              <a:off x="9880" y="7542"/>
              <a:ext cx="44" cy="57"/>
              <a:chOff x="2225" y="10082"/>
              <a:chExt cx="44" cy="115"/>
            </a:xfrm>
          </p:grpSpPr>
          <p:cxnSp>
            <p:nvCxnSpPr>
              <p:cNvPr id="9415" name="AutoShape 199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9416" name="AutoShape 200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9" name="Group 201"/>
          <p:cNvGrpSpPr>
            <a:grpSpLocks/>
          </p:cNvGrpSpPr>
          <p:nvPr/>
        </p:nvGrpSpPr>
        <p:grpSpPr bwMode="auto">
          <a:xfrm>
            <a:off x="1716098" y="819155"/>
            <a:ext cx="863600" cy="606405"/>
            <a:chOff x="4132" y="7031"/>
            <a:chExt cx="1361" cy="954"/>
          </a:xfrm>
        </p:grpSpPr>
        <p:sp>
          <p:nvSpPr>
            <p:cNvPr id="9418" name="Text Box 202"/>
            <p:cNvSpPr txBox="1">
              <a:spLocks noChangeArrowheads="1"/>
            </p:cNvSpPr>
            <p:nvPr/>
          </p:nvSpPr>
          <p:spPr bwMode="auto">
            <a:xfrm>
              <a:off x="4455" y="703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19" name="Text Box 203"/>
            <p:cNvSpPr txBox="1">
              <a:spLocks noChangeArrowheads="1"/>
            </p:cNvSpPr>
            <p:nvPr/>
          </p:nvSpPr>
          <p:spPr bwMode="auto">
            <a:xfrm>
              <a:off x="4132" y="7305"/>
              <a:ext cx="1361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–C–OH 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EG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كربوكسيل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2" name="Group 204"/>
            <p:cNvGrpSpPr>
              <a:grpSpLocks/>
            </p:cNvGrpSpPr>
            <p:nvPr/>
          </p:nvGrpSpPr>
          <p:grpSpPr bwMode="auto">
            <a:xfrm>
              <a:off x="4620" y="7335"/>
              <a:ext cx="44" cy="57"/>
              <a:chOff x="2225" y="10082"/>
              <a:chExt cx="44" cy="115"/>
            </a:xfrm>
          </p:grpSpPr>
          <p:cxnSp>
            <p:nvCxnSpPr>
              <p:cNvPr id="9421" name="AutoShape 205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9422" name="AutoShape 206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25" name="Group 207"/>
          <p:cNvGrpSpPr>
            <a:grpSpLocks/>
          </p:cNvGrpSpPr>
          <p:nvPr/>
        </p:nvGrpSpPr>
        <p:grpSpPr bwMode="auto">
          <a:xfrm>
            <a:off x="510948" y="819148"/>
            <a:ext cx="1005560" cy="615940"/>
            <a:chOff x="7549" y="7111"/>
            <a:chExt cx="1583" cy="969"/>
          </a:xfrm>
        </p:grpSpPr>
        <p:sp>
          <p:nvSpPr>
            <p:cNvPr id="9424" name="Text Box 208"/>
            <p:cNvSpPr txBox="1">
              <a:spLocks noChangeArrowheads="1"/>
            </p:cNvSpPr>
            <p:nvPr/>
          </p:nvSpPr>
          <p:spPr bwMode="auto">
            <a:xfrm>
              <a:off x="8052" y="71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25" name="Text Box 209"/>
            <p:cNvSpPr txBox="1">
              <a:spLocks noChangeArrowheads="1"/>
            </p:cNvSpPr>
            <p:nvPr/>
          </p:nvSpPr>
          <p:spPr bwMode="auto">
            <a:xfrm>
              <a:off x="7549" y="7400"/>
              <a:ext cx="1583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–C–O- 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EG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ألكوكسي كربونيل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8" name="Group 210"/>
            <p:cNvGrpSpPr>
              <a:grpSpLocks/>
            </p:cNvGrpSpPr>
            <p:nvPr/>
          </p:nvGrpSpPr>
          <p:grpSpPr bwMode="auto">
            <a:xfrm>
              <a:off x="8187" y="7430"/>
              <a:ext cx="44" cy="57"/>
              <a:chOff x="8187" y="7430"/>
              <a:chExt cx="44" cy="57"/>
            </a:xfrm>
          </p:grpSpPr>
          <p:cxnSp>
            <p:nvCxnSpPr>
              <p:cNvPr id="9427" name="AutoShape 211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9428" name="AutoShape 212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30" name="Group 213"/>
          <p:cNvGrpSpPr>
            <a:grpSpLocks/>
          </p:cNvGrpSpPr>
          <p:nvPr/>
        </p:nvGrpSpPr>
        <p:grpSpPr bwMode="auto">
          <a:xfrm>
            <a:off x="5508104" y="1399059"/>
            <a:ext cx="828675" cy="463550"/>
            <a:chOff x="7072" y="2555"/>
            <a:chExt cx="1304" cy="729"/>
          </a:xfrm>
        </p:grpSpPr>
        <p:sp>
          <p:nvSpPr>
            <p:cNvPr id="9430" name="Text Box 214"/>
            <p:cNvSpPr txBox="1">
              <a:spLocks noChangeArrowheads="1"/>
            </p:cNvSpPr>
            <p:nvPr/>
          </p:nvSpPr>
          <p:spPr bwMode="auto">
            <a:xfrm>
              <a:off x="7448" y="2887"/>
              <a:ext cx="56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</a:t>
              </a:r>
              <a:r>
                <a:rPr kumimoji="0" lang="en-US" sz="1200" b="0" i="0" u="none" strike="noStrike" cap="none" normalizeH="0" baseline="3000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\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31" name="Text Box 215"/>
            <p:cNvSpPr txBox="1">
              <a:spLocks noChangeArrowheads="1"/>
            </p:cNvSpPr>
            <p:nvPr/>
          </p:nvSpPr>
          <p:spPr bwMode="auto">
            <a:xfrm>
              <a:off x="7072" y="2555"/>
              <a:ext cx="1304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R–N–R</a:t>
              </a:r>
              <a:r>
                <a:rPr kumimoji="0" lang="en-US" sz="1200" b="0" i="0" u="none" strike="noStrike" cap="none" normalizeH="0" baseline="3000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\\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432" name="AutoShape 216"/>
            <p:cNvCxnSpPr>
              <a:cxnSpLocks noChangeShapeType="1"/>
            </p:cNvCxnSpPr>
            <p:nvPr/>
          </p:nvCxnSpPr>
          <p:spPr bwMode="auto">
            <a:xfrm flipV="1">
              <a:off x="7681" y="2873"/>
              <a:ext cx="0" cy="113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</p:cxnSp>
      </p:grpSp>
      <p:grpSp>
        <p:nvGrpSpPr>
          <p:cNvPr id="31" name="Group 217"/>
          <p:cNvGrpSpPr>
            <a:grpSpLocks/>
          </p:cNvGrpSpPr>
          <p:nvPr/>
        </p:nvGrpSpPr>
        <p:grpSpPr bwMode="auto">
          <a:xfrm>
            <a:off x="3794749" y="1384201"/>
            <a:ext cx="828675" cy="481012"/>
            <a:chOff x="4052" y="6711"/>
            <a:chExt cx="1304" cy="758"/>
          </a:xfrm>
        </p:grpSpPr>
        <p:sp>
          <p:nvSpPr>
            <p:cNvPr id="9434" name="Text Box 218"/>
            <p:cNvSpPr txBox="1">
              <a:spLocks noChangeArrowheads="1"/>
            </p:cNvSpPr>
            <p:nvPr/>
          </p:nvSpPr>
          <p:spPr bwMode="auto">
            <a:xfrm>
              <a:off x="4525" y="67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35" name="Text Box 219"/>
            <p:cNvSpPr txBox="1">
              <a:spLocks noChangeArrowheads="1"/>
            </p:cNvSpPr>
            <p:nvPr/>
          </p:nvSpPr>
          <p:spPr bwMode="auto">
            <a:xfrm>
              <a:off x="4052" y="7015"/>
              <a:ext cx="1304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R–C–H   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2" name="Group 220"/>
            <p:cNvGrpSpPr>
              <a:grpSpLocks/>
            </p:cNvGrpSpPr>
            <p:nvPr/>
          </p:nvGrpSpPr>
          <p:grpSpPr bwMode="auto">
            <a:xfrm>
              <a:off x="4660" y="7030"/>
              <a:ext cx="44" cy="57"/>
              <a:chOff x="2225" y="10082"/>
              <a:chExt cx="44" cy="115"/>
            </a:xfrm>
          </p:grpSpPr>
          <p:cxnSp>
            <p:nvCxnSpPr>
              <p:cNvPr id="9437" name="AutoShape 221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9438" name="AutoShape 222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33" name="Group 223"/>
          <p:cNvGrpSpPr>
            <a:grpSpLocks/>
          </p:cNvGrpSpPr>
          <p:nvPr/>
        </p:nvGrpSpPr>
        <p:grpSpPr bwMode="auto">
          <a:xfrm>
            <a:off x="1763688" y="1389534"/>
            <a:ext cx="827087" cy="481012"/>
            <a:chOff x="4097" y="6711"/>
            <a:chExt cx="1304" cy="758"/>
          </a:xfrm>
        </p:grpSpPr>
        <p:sp>
          <p:nvSpPr>
            <p:cNvPr id="9440" name="Text Box 224"/>
            <p:cNvSpPr txBox="1">
              <a:spLocks noChangeArrowheads="1"/>
            </p:cNvSpPr>
            <p:nvPr/>
          </p:nvSpPr>
          <p:spPr bwMode="auto">
            <a:xfrm>
              <a:off x="4525" y="67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41" name="Text Box 225"/>
            <p:cNvSpPr txBox="1">
              <a:spLocks noChangeArrowheads="1"/>
            </p:cNvSpPr>
            <p:nvPr/>
          </p:nvSpPr>
          <p:spPr bwMode="auto">
            <a:xfrm>
              <a:off x="4097" y="7015"/>
              <a:ext cx="1304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-2500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R–C–OH   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4" name="Group 226"/>
            <p:cNvGrpSpPr>
              <a:grpSpLocks/>
            </p:cNvGrpSpPr>
            <p:nvPr/>
          </p:nvGrpSpPr>
          <p:grpSpPr bwMode="auto">
            <a:xfrm>
              <a:off x="4660" y="7030"/>
              <a:ext cx="44" cy="57"/>
              <a:chOff x="2225" y="10082"/>
              <a:chExt cx="44" cy="115"/>
            </a:xfrm>
          </p:grpSpPr>
          <p:cxnSp>
            <p:nvCxnSpPr>
              <p:cNvPr id="9443" name="AutoShape 227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9444" name="AutoShape 228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35" name="Group 229"/>
          <p:cNvGrpSpPr>
            <a:grpSpLocks/>
          </p:cNvGrpSpPr>
          <p:nvPr/>
        </p:nvGrpSpPr>
        <p:grpSpPr bwMode="auto">
          <a:xfrm>
            <a:off x="558588" y="1385330"/>
            <a:ext cx="863600" cy="461974"/>
            <a:chOff x="8636" y="6726"/>
            <a:chExt cx="1361" cy="728"/>
          </a:xfrm>
        </p:grpSpPr>
        <p:sp>
          <p:nvSpPr>
            <p:cNvPr id="9446" name="Text Box 230"/>
            <p:cNvSpPr txBox="1">
              <a:spLocks noChangeArrowheads="1"/>
            </p:cNvSpPr>
            <p:nvPr/>
          </p:nvSpPr>
          <p:spPr bwMode="auto">
            <a:xfrm>
              <a:off x="8974" y="6726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47" name="Text Box 231"/>
            <p:cNvSpPr txBox="1">
              <a:spLocks noChangeArrowheads="1"/>
            </p:cNvSpPr>
            <p:nvPr/>
          </p:nvSpPr>
          <p:spPr bwMode="auto">
            <a:xfrm>
              <a:off x="8636" y="7000"/>
              <a:ext cx="1361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R–C–O-R</a:t>
              </a:r>
              <a:r>
                <a:rPr kumimoji="0" lang="en-US" sz="1200" b="0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\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 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8" name="Group 232"/>
            <p:cNvGrpSpPr>
              <a:grpSpLocks/>
            </p:cNvGrpSpPr>
            <p:nvPr/>
          </p:nvGrpSpPr>
          <p:grpSpPr bwMode="auto">
            <a:xfrm>
              <a:off x="9139" y="7030"/>
              <a:ext cx="44" cy="57"/>
              <a:chOff x="2225" y="10082"/>
              <a:chExt cx="44" cy="115"/>
            </a:xfrm>
          </p:grpSpPr>
          <p:cxnSp>
            <p:nvCxnSpPr>
              <p:cNvPr id="9449" name="AutoShape 233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9450" name="AutoShape 234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39" name="Group 235"/>
          <p:cNvGrpSpPr>
            <a:grpSpLocks/>
          </p:cNvGrpSpPr>
          <p:nvPr/>
        </p:nvGrpSpPr>
        <p:grpSpPr bwMode="auto">
          <a:xfrm>
            <a:off x="2763460" y="1350290"/>
            <a:ext cx="827088" cy="471493"/>
            <a:chOff x="4037" y="6711"/>
            <a:chExt cx="1304" cy="743"/>
          </a:xfrm>
        </p:grpSpPr>
        <p:sp>
          <p:nvSpPr>
            <p:cNvPr id="9452" name="Text Box 236"/>
            <p:cNvSpPr txBox="1">
              <a:spLocks noChangeArrowheads="1"/>
            </p:cNvSpPr>
            <p:nvPr/>
          </p:nvSpPr>
          <p:spPr bwMode="auto">
            <a:xfrm>
              <a:off x="4525" y="67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53" name="Text Box 237"/>
            <p:cNvSpPr txBox="1">
              <a:spLocks noChangeArrowheads="1"/>
            </p:cNvSpPr>
            <p:nvPr/>
          </p:nvSpPr>
          <p:spPr bwMode="auto">
            <a:xfrm>
              <a:off x="4037" y="7000"/>
              <a:ext cx="1304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R–C–R   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0" name="Group 238"/>
            <p:cNvGrpSpPr>
              <a:grpSpLocks/>
            </p:cNvGrpSpPr>
            <p:nvPr/>
          </p:nvGrpSpPr>
          <p:grpSpPr bwMode="auto">
            <a:xfrm>
              <a:off x="4660" y="7030"/>
              <a:ext cx="44" cy="57"/>
              <a:chOff x="2225" y="10082"/>
              <a:chExt cx="44" cy="115"/>
            </a:xfrm>
          </p:grpSpPr>
          <p:cxnSp>
            <p:nvCxnSpPr>
              <p:cNvPr id="9455" name="AutoShape 239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9456" name="AutoShape 240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41" name="Group 2"/>
          <p:cNvGrpSpPr>
            <a:grpSpLocks/>
          </p:cNvGrpSpPr>
          <p:nvPr/>
        </p:nvGrpSpPr>
        <p:grpSpPr bwMode="auto">
          <a:xfrm>
            <a:off x="3539343" y="2127531"/>
            <a:ext cx="1116013" cy="498451"/>
            <a:chOff x="5001" y="4265"/>
            <a:chExt cx="1757" cy="784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5836" y="4265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5001" y="4539"/>
              <a:ext cx="175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–C–H     </a:t>
              </a:r>
            </a:p>
          </p:txBody>
        </p:sp>
        <p:grpSp>
          <p:nvGrpSpPr>
            <p:cNvPr id="42" name="Group 5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30" name="AutoShape 6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1" name="AutoShape 7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43" name="Group 8"/>
          <p:cNvGrpSpPr>
            <a:grpSpLocks/>
          </p:cNvGrpSpPr>
          <p:nvPr/>
        </p:nvGrpSpPr>
        <p:grpSpPr bwMode="auto">
          <a:xfrm>
            <a:off x="2585480" y="2123331"/>
            <a:ext cx="1116012" cy="507988"/>
            <a:chOff x="5123" y="4250"/>
            <a:chExt cx="1757" cy="799"/>
          </a:xfrm>
        </p:grpSpPr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5836" y="4250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4" name="Text Box 10"/>
            <p:cNvSpPr txBox="1">
              <a:spLocks noChangeArrowheads="1"/>
            </p:cNvSpPr>
            <p:nvPr/>
          </p:nvSpPr>
          <p:spPr bwMode="auto">
            <a:xfrm>
              <a:off x="5123" y="4539"/>
              <a:ext cx="175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</a:t>
              </a:r>
            </a:p>
          </p:txBody>
        </p:sp>
        <p:grpSp>
          <p:nvGrpSpPr>
            <p:cNvPr id="44" name="Group 11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36" name="AutoShape 12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7" name="AutoShape 13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45" name="Group 14"/>
          <p:cNvGrpSpPr>
            <a:grpSpLocks/>
          </p:cNvGrpSpPr>
          <p:nvPr/>
        </p:nvGrpSpPr>
        <p:grpSpPr bwMode="auto">
          <a:xfrm>
            <a:off x="1490496" y="2128662"/>
            <a:ext cx="1116013" cy="507988"/>
            <a:chOff x="5093" y="4250"/>
            <a:chExt cx="1757" cy="799"/>
          </a:xfrm>
        </p:grpSpPr>
        <p:sp>
          <p:nvSpPr>
            <p:cNvPr id="1039" name="Text Box 15"/>
            <p:cNvSpPr txBox="1">
              <a:spLocks noChangeArrowheads="1"/>
            </p:cNvSpPr>
            <p:nvPr/>
          </p:nvSpPr>
          <p:spPr bwMode="auto">
            <a:xfrm>
              <a:off x="5851" y="4250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0" name="Text Box 16"/>
            <p:cNvSpPr txBox="1">
              <a:spLocks noChangeArrowheads="1"/>
            </p:cNvSpPr>
            <p:nvPr/>
          </p:nvSpPr>
          <p:spPr bwMode="auto">
            <a:xfrm>
              <a:off x="5093" y="4539"/>
              <a:ext cx="175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–C–OH  </a:t>
              </a:r>
            </a:p>
          </p:txBody>
        </p:sp>
        <p:grpSp>
          <p:nvGrpSpPr>
            <p:cNvPr id="46" name="Group 17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42" name="AutoShape 18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43" name="AutoShape 19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47" name="Group 20"/>
          <p:cNvGrpSpPr>
            <a:grpSpLocks/>
          </p:cNvGrpSpPr>
          <p:nvPr/>
        </p:nvGrpSpPr>
        <p:grpSpPr bwMode="auto">
          <a:xfrm>
            <a:off x="357456" y="2132852"/>
            <a:ext cx="1295400" cy="498451"/>
            <a:chOff x="5123" y="4250"/>
            <a:chExt cx="2041" cy="784"/>
          </a:xfrm>
        </p:grpSpPr>
        <p:sp>
          <p:nvSpPr>
            <p:cNvPr id="1045" name="Text Box 21"/>
            <p:cNvSpPr txBox="1">
              <a:spLocks noChangeArrowheads="1"/>
            </p:cNvSpPr>
            <p:nvPr/>
          </p:nvSpPr>
          <p:spPr bwMode="auto">
            <a:xfrm>
              <a:off x="5836" y="4250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6" name="Text Box 22"/>
            <p:cNvSpPr txBox="1">
              <a:spLocks noChangeArrowheads="1"/>
            </p:cNvSpPr>
            <p:nvPr/>
          </p:nvSpPr>
          <p:spPr bwMode="auto">
            <a:xfrm>
              <a:off x="5123" y="4524"/>
              <a:ext cx="204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–C–O-CH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</a:t>
              </a:r>
            </a:p>
          </p:txBody>
        </p:sp>
        <p:grpSp>
          <p:nvGrpSpPr>
            <p:cNvPr id="48" name="Group 23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48" name="AutoShape 24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49" name="AutoShape 25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49" name="Group 26"/>
          <p:cNvGrpSpPr>
            <a:grpSpLocks/>
          </p:cNvGrpSpPr>
          <p:nvPr/>
        </p:nvGrpSpPr>
        <p:grpSpPr bwMode="auto">
          <a:xfrm>
            <a:off x="6952456" y="2704728"/>
            <a:ext cx="1187450" cy="544512"/>
            <a:chOff x="7028" y="3340"/>
            <a:chExt cx="1871" cy="859"/>
          </a:xfrm>
        </p:grpSpPr>
        <p:sp>
          <p:nvSpPr>
            <p:cNvPr id="1051" name="Text Box 27"/>
            <p:cNvSpPr txBox="1">
              <a:spLocks noChangeArrowheads="1"/>
            </p:cNvSpPr>
            <p:nvPr/>
          </p:nvSpPr>
          <p:spPr bwMode="auto">
            <a:xfrm>
              <a:off x="7561" y="3340"/>
              <a:ext cx="624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Cl</a:t>
              </a:r>
              <a:endParaRPr kumimoji="0" lang="en-US" sz="11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2" name="Text Box 28"/>
            <p:cNvSpPr txBox="1">
              <a:spLocks noChangeArrowheads="1"/>
            </p:cNvSpPr>
            <p:nvPr/>
          </p:nvSpPr>
          <p:spPr bwMode="auto">
            <a:xfrm>
              <a:off x="7028" y="3689"/>
              <a:ext cx="187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–CH–CH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</a:t>
              </a:r>
            </a:p>
          </p:txBody>
        </p:sp>
        <p:cxnSp>
          <p:nvCxnSpPr>
            <p:cNvPr id="1053" name="AutoShape 29"/>
            <p:cNvCxnSpPr>
              <a:cxnSpLocks noChangeShapeType="1"/>
            </p:cNvCxnSpPr>
            <p:nvPr/>
          </p:nvCxnSpPr>
          <p:spPr bwMode="auto">
            <a:xfrm flipV="1">
              <a:off x="7846" y="3659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50" name="Group 2"/>
          <p:cNvGrpSpPr>
            <a:grpSpLocks/>
          </p:cNvGrpSpPr>
          <p:nvPr/>
        </p:nvGrpSpPr>
        <p:grpSpPr bwMode="auto">
          <a:xfrm>
            <a:off x="4504854" y="2668662"/>
            <a:ext cx="1187450" cy="546100"/>
            <a:chOff x="7028" y="3340"/>
            <a:chExt cx="1871" cy="859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7606" y="3340"/>
              <a:ext cx="680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OH</a:t>
              </a:r>
              <a:endPara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7028" y="3689"/>
              <a:ext cx="187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–CH–CH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</a:t>
              </a:r>
            </a:p>
          </p:txBody>
        </p:sp>
        <p:cxnSp>
          <p:nvCxnSpPr>
            <p:cNvPr id="5" name="AutoShape 5"/>
            <p:cNvCxnSpPr>
              <a:cxnSpLocks noChangeShapeType="1"/>
            </p:cNvCxnSpPr>
            <p:nvPr/>
          </p:nvCxnSpPr>
          <p:spPr bwMode="auto">
            <a:xfrm flipV="1">
              <a:off x="7846" y="3659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51" name="Group 6"/>
          <p:cNvGrpSpPr>
            <a:grpSpLocks/>
          </p:cNvGrpSpPr>
          <p:nvPr/>
        </p:nvGrpSpPr>
        <p:grpSpPr bwMode="auto">
          <a:xfrm>
            <a:off x="5384311" y="2657550"/>
            <a:ext cx="1008062" cy="544512"/>
            <a:chOff x="6938" y="3340"/>
            <a:chExt cx="1587" cy="859"/>
          </a:xfrm>
        </p:grpSpPr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7561" y="3340"/>
              <a:ext cx="73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endParaRPr kumimoji="0" lang="en-US" sz="11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6938" y="3689"/>
              <a:ext cx="158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–N–H   </a:t>
              </a:r>
            </a:p>
          </p:txBody>
        </p:sp>
        <p:cxnSp>
          <p:nvCxnSpPr>
            <p:cNvPr id="9" name="AutoShape 9"/>
            <p:cNvCxnSpPr>
              <a:cxnSpLocks noChangeShapeType="1"/>
            </p:cNvCxnSpPr>
            <p:nvPr/>
          </p:nvCxnSpPr>
          <p:spPr bwMode="auto">
            <a:xfrm flipV="1">
              <a:off x="7846" y="3659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52" name="Group 10"/>
          <p:cNvGrpSpPr>
            <a:grpSpLocks/>
          </p:cNvGrpSpPr>
          <p:nvPr/>
        </p:nvGrpSpPr>
        <p:grpSpPr bwMode="auto">
          <a:xfrm>
            <a:off x="6198716" y="2675012"/>
            <a:ext cx="939800" cy="548640"/>
            <a:chOff x="8387" y="9596"/>
            <a:chExt cx="1479" cy="1013"/>
          </a:xfrm>
        </p:grpSpPr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9469" y="9851"/>
              <a:ext cx="397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1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8727" y="9596"/>
              <a:ext cx="90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 </a:t>
              </a:r>
              <a:endParaRPr kumimoji="0" lang="en-US" sz="11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" name="AutoShape 13"/>
            <p:cNvCxnSpPr>
              <a:cxnSpLocks noChangeShapeType="1"/>
            </p:cNvCxnSpPr>
            <p:nvPr/>
          </p:nvCxnSpPr>
          <p:spPr bwMode="auto">
            <a:xfrm flipH="1" flipV="1">
              <a:off x="9456" y="9940"/>
              <a:ext cx="103" cy="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8387" y="10099"/>
              <a:ext cx="124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endPara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endParaRPr>
            </a:p>
          </p:txBody>
        </p:sp>
        <p:cxnSp>
          <p:nvCxnSpPr>
            <p:cNvPr id="15" name="AutoShape 15"/>
            <p:cNvCxnSpPr>
              <a:cxnSpLocks noChangeShapeType="1"/>
            </p:cNvCxnSpPr>
            <p:nvPr/>
          </p:nvCxnSpPr>
          <p:spPr bwMode="auto">
            <a:xfrm flipH="1">
              <a:off x="9456" y="10159"/>
              <a:ext cx="113" cy="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53" name="Group 16"/>
          <p:cNvGrpSpPr>
            <a:grpSpLocks/>
          </p:cNvGrpSpPr>
          <p:nvPr/>
        </p:nvGrpSpPr>
        <p:grpSpPr bwMode="auto">
          <a:xfrm>
            <a:off x="3412654" y="2684537"/>
            <a:ext cx="1439862" cy="515938"/>
            <a:chOff x="6458" y="9011"/>
            <a:chExt cx="2268" cy="814"/>
          </a:xfrm>
        </p:grpSpPr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7801" y="90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6458" y="9315"/>
              <a:ext cx="2268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-C–H</a:t>
              </a:r>
            </a:p>
          </p:txBody>
        </p:sp>
        <p:grpSp>
          <p:nvGrpSpPr>
            <p:cNvPr id="54" name="Group 19"/>
            <p:cNvGrpSpPr>
              <a:grpSpLocks/>
            </p:cNvGrpSpPr>
            <p:nvPr/>
          </p:nvGrpSpPr>
          <p:grpSpPr bwMode="auto">
            <a:xfrm>
              <a:off x="7966" y="9330"/>
              <a:ext cx="44" cy="57"/>
              <a:chOff x="8187" y="7430"/>
              <a:chExt cx="44" cy="57"/>
            </a:xfrm>
          </p:grpSpPr>
          <p:cxnSp>
            <p:nvCxnSpPr>
              <p:cNvPr id="20" name="AutoShape 20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" name="AutoShape 21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55" name="Group 22"/>
          <p:cNvGrpSpPr>
            <a:grpSpLocks/>
          </p:cNvGrpSpPr>
          <p:nvPr/>
        </p:nvGrpSpPr>
        <p:grpSpPr bwMode="auto">
          <a:xfrm>
            <a:off x="2416258" y="2684525"/>
            <a:ext cx="1439862" cy="496924"/>
            <a:chOff x="5123" y="4265"/>
            <a:chExt cx="2268" cy="784"/>
          </a:xfrm>
        </p:grpSpPr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5821" y="4265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5123" y="4539"/>
              <a:ext cx="2268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dirty="0" smtClean="0"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C-CH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 </a:t>
              </a:r>
            </a:p>
          </p:txBody>
        </p:sp>
        <p:grpSp>
          <p:nvGrpSpPr>
            <p:cNvPr id="56" name="Group 25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26" name="AutoShape 26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7" name="AutoShape 27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57" name="Group 28"/>
          <p:cNvGrpSpPr>
            <a:grpSpLocks/>
          </p:cNvGrpSpPr>
          <p:nvPr/>
        </p:nvGrpSpPr>
        <p:grpSpPr bwMode="auto">
          <a:xfrm>
            <a:off x="1398190" y="2680345"/>
            <a:ext cx="1403350" cy="520700"/>
            <a:chOff x="3277" y="8974"/>
            <a:chExt cx="2211" cy="821"/>
          </a:xfrm>
        </p:grpSpPr>
        <p:sp>
          <p:nvSpPr>
            <p:cNvPr id="29" name="Text Box 29"/>
            <p:cNvSpPr txBox="1">
              <a:spLocks noChangeArrowheads="1"/>
            </p:cNvSpPr>
            <p:nvPr/>
          </p:nvSpPr>
          <p:spPr bwMode="auto">
            <a:xfrm>
              <a:off x="4515" y="898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4" name="Text Box 30"/>
            <p:cNvSpPr txBox="1">
              <a:spLocks noChangeArrowheads="1"/>
            </p:cNvSpPr>
            <p:nvPr/>
          </p:nvSpPr>
          <p:spPr bwMode="auto">
            <a:xfrm>
              <a:off x="3277" y="9285"/>
              <a:ext cx="221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–CH–C–OH </a:t>
              </a:r>
            </a:p>
          </p:txBody>
        </p:sp>
        <p:grpSp>
          <p:nvGrpSpPr>
            <p:cNvPr id="58" name="Group 31"/>
            <p:cNvGrpSpPr>
              <a:grpSpLocks/>
            </p:cNvGrpSpPr>
            <p:nvPr/>
          </p:nvGrpSpPr>
          <p:grpSpPr bwMode="auto">
            <a:xfrm>
              <a:off x="4650" y="9300"/>
              <a:ext cx="44" cy="57"/>
              <a:chOff x="8187" y="7430"/>
              <a:chExt cx="44" cy="57"/>
            </a:xfrm>
          </p:grpSpPr>
          <p:cxnSp>
            <p:nvCxnSpPr>
              <p:cNvPr id="1056" name="AutoShape 32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57" name="AutoShape 33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1058" name="Text Box 34"/>
            <p:cNvSpPr txBox="1">
              <a:spLocks noChangeArrowheads="1"/>
            </p:cNvSpPr>
            <p:nvPr/>
          </p:nvSpPr>
          <p:spPr bwMode="auto">
            <a:xfrm>
              <a:off x="3952" y="8974"/>
              <a:ext cx="73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05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endParaRPr kumimoji="0" lang="en-US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59" name="AutoShape 35"/>
            <p:cNvCxnSpPr>
              <a:cxnSpLocks noChangeShapeType="1"/>
            </p:cNvCxnSpPr>
            <p:nvPr/>
          </p:nvCxnSpPr>
          <p:spPr bwMode="auto">
            <a:xfrm flipV="1">
              <a:off x="4199" y="9273"/>
              <a:ext cx="1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59" name="Group 36"/>
          <p:cNvGrpSpPr>
            <a:grpSpLocks/>
          </p:cNvGrpSpPr>
          <p:nvPr/>
        </p:nvGrpSpPr>
        <p:grpSpPr bwMode="auto">
          <a:xfrm>
            <a:off x="244033" y="2689840"/>
            <a:ext cx="1584325" cy="496923"/>
            <a:chOff x="5108" y="4280"/>
            <a:chExt cx="2494" cy="784"/>
          </a:xfrm>
        </p:grpSpPr>
        <p:sp>
          <p:nvSpPr>
            <p:cNvPr id="1061" name="Text Box 37"/>
            <p:cNvSpPr txBox="1">
              <a:spLocks noChangeArrowheads="1"/>
            </p:cNvSpPr>
            <p:nvPr/>
          </p:nvSpPr>
          <p:spPr bwMode="auto">
            <a:xfrm>
              <a:off x="5836" y="4280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62" name="Text Box 38"/>
            <p:cNvSpPr txBox="1">
              <a:spLocks noChangeArrowheads="1"/>
            </p:cNvSpPr>
            <p:nvPr/>
          </p:nvSpPr>
          <p:spPr bwMode="auto">
            <a:xfrm>
              <a:off x="5108" y="4554"/>
              <a:ext cx="2494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–C-O-CH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</a:p>
          </p:txBody>
        </p:sp>
        <p:grpSp>
          <p:nvGrpSpPr>
            <p:cNvPr id="60" name="Group 39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64" name="AutoShape 40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65" name="AutoShape 41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sp>
        <p:nvSpPr>
          <p:cNvPr id="134" name="TextBox 133"/>
          <p:cNvSpPr txBox="1"/>
          <p:nvPr/>
        </p:nvSpPr>
        <p:spPr>
          <a:xfrm>
            <a:off x="2355751" y="2468513"/>
            <a:ext cx="1554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بروبان</a:t>
            </a:r>
            <a:r>
              <a:rPr lang="ar-SA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و</a:t>
            </a:r>
            <a:r>
              <a:rPr lang="ar-EG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ن (أسيتون)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2359923" y="3173735"/>
            <a:ext cx="1554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r-AE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ب</a:t>
            </a:r>
            <a:r>
              <a:rPr lang="ar-SA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يوت</a:t>
            </a:r>
            <a:r>
              <a:rPr lang="ar-AE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ان</a:t>
            </a:r>
            <a:r>
              <a:rPr lang="ar-SA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ون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0" name="Group 248"/>
          <p:cNvGrpSpPr/>
          <p:nvPr/>
        </p:nvGrpSpPr>
        <p:grpSpPr>
          <a:xfrm>
            <a:off x="2406411" y="3718173"/>
            <a:ext cx="1439862" cy="517525"/>
            <a:chOff x="3486531" y="3831580"/>
            <a:chExt cx="1439862" cy="517525"/>
          </a:xfrm>
        </p:grpSpPr>
        <p:grpSp>
          <p:nvGrpSpPr>
            <p:cNvPr id="121" name="Group 16"/>
            <p:cNvGrpSpPr>
              <a:grpSpLocks/>
            </p:cNvGrpSpPr>
            <p:nvPr/>
          </p:nvGrpSpPr>
          <p:grpSpPr bwMode="auto">
            <a:xfrm>
              <a:off x="3486531" y="3833167"/>
              <a:ext cx="1439862" cy="515938"/>
              <a:chOff x="6578" y="9011"/>
              <a:chExt cx="2268" cy="814"/>
            </a:xfrm>
          </p:grpSpPr>
          <p:sp>
            <p:nvSpPr>
              <p:cNvPr id="253" name="Text Box 17"/>
              <p:cNvSpPr txBox="1">
                <a:spLocks noChangeArrowheads="1"/>
              </p:cNvSpPr>
              <p:nvPr/>
            </p:nvSpPr>
            <p:spPr bwMode="auto">
              <a:xfrm>
                <a:off x="7816" y="9011"/>
                <a:ext cx="397" cy="3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O</a:t>
                </a:r>
                <a:endParaRPr kumimoji="0" lang="en-US" sz="105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4" name="Text Box 18"/>
              <p:cNvSpPr txBox="1">
                <a:spLocks noChangeArrowheads="1"/>
              </p:cNvSpPr>
              <p:nvPr/>
            </p:nvSpPr>
            <p:spPr bwMode="auto">
              <a:xfrm>
                <a:off x="6578" y="9315"/>
                <a:ext cx="2268" cy="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rtl="0">
                  <a:spcAft>
                    <a:spcPts val="1000"/>
                  </a:spcAft>
                </a:pPr>
                <a:r>
                  <a:rPr kumimoji="0" lang="en-US" sz="1050" i="0" u="none" strike="noStrike" cap="none" normalizeH="0" baseline="-25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</a:t>
                </a:r>
                <a:r>
                  <a:rPr kumimoji="0" lang="en-US" sz="1050" dirty="0" smtClean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</a:t>
                </a:r>
                <a:r>
                  <a:rPr kumimoji="0" lang="en-US" sz="1050" baseline="-25000" dirty="0" smtClean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r>
                  <a:rPr kumimoji="0" lang="en-US" sz="105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H</a:t>
                </a:r>
                <a:r>
                  <a:rPr kumimoji="0" lang="en-US" sz="1050" baseline="-25000" dirty="0" smtClean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5 </a:t>
                </a:r>
                <a:r>
                  <a:rPr kumimoji="0" lang="en-US" sz="1050" dirty="0" smtClean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-</a:t>
                </a:r>
                <a:r>
                  <a:rPr kumimoji="0" lang="en-US" sz="105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CH- C-CH</a:t>
                </a:r>
                <a:r>
                  <a:rPr kumimoji="0" lang="en-US" sz="1050" i="0" u="none" strike="noStrike" cap="none" normalizeH="0" baseline="-25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</a:p>
            </p:txBody>
          </p:sp>
          <p:grpSp>
            <p:nvGrpSpPr>
              <p:cNvPr id="122" name="Group 19"/>
              <p:cNvGrpSpPr>
                <a:grpSpLocks/>
              </p:cNvGrpSpPr>
              <p:nvPr/>
            </p:nvGrpSpPr>
            <p:grpSpPr bwMode="auto">
              <a:xfrm>
                <a:off x="7966" y="9330"/>
                <a:ext cx="44" cy="57"/>
                <a:chOff x="8187" y="7430"/>
                <a:chExt cx="44" cy="57"/>
              </a:xfrm>
            </p:grpSpPr>
            <p:cxnSp>
              <p:nvCxnSpPr>
                <p:cNvPr id="256" name="AutoShape 20"/>
                <p:cNvCxnSpPr>
                  <a:cxnSpLocks noChangeShapeType="1"/>
                </p:cNvCxnSpPr>
                <p:nvPr/>
              </p:nvCxnSpPr>
              <p:spPr bwMode="auto">
                <a:xfrm flipV="1">
                  <a:off x="8187" y="7430"/>
                  <a:ext cx="0" cy="56"/>
                </a:xfrm>
                <a:prstGeom prst="straightConnector1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57" name="AutoShape 21"/>
                <p:cNvCxnSpPr>
                  <a:cxnSpLocks noChangeShapeType="1"/>
                </p:cNvCxnSpPr>
                <p:nvPr/>
              </p:nvCxnSpPr>
              <p:spPr bwMode="auto">
                <a:xfrm flipV="1">
                  <a:off x="8231" y="7431"/>
                  <a:ext cx="0" cy="56"/>
                </a:xfrm>
                <a:prstGeom prst="straightConnector1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</p:grpSp>
        </p:grpSp>
        <p:sp>
          <p:nvSpPr>
            <p:cNvPr id="251" name="Text Box 3"/>
            <p:cNvSpPr txBox="1">
              <a:spLocks noChangeArrowheads="1"/>
            </p:cNvSpPr>
            <p:nvPr/>
          </p:nvSpPr>
          <p:spPr bwMode="auto">
            <a:xfrm>
              <a:off x="3959984" y="3831580"/>
              <a:ext cx="468000" cy="25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dirty="0" smtClean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endParaRPr kumimoji="0" lang="en-US" sz="1050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52" name="AutoShape 29"/>
            <p:cNvCxnSpPr>
              <a:cxnSpLocks noChangeShapeType="1"/>
            </p:cNvCxnSpPr>
            <p:nvPr/>
          </p:nvCxnSpPr>
          <p:spPr bwMode="auto">
            <a:xfrm flipV="1">
              <a:off x="4096519" y="4014967"/>
              <a:ext cx="0" cy="716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123" name="Group 266"/>
          <p:cNvGrpSpPr/>
          <p:nvPr/>
        </p:nvGrpSpPr>
        <p:grpSpPr>
          <a:xfrm>
            <a:off x="2411760" y="4777209"/>
            <a:ext cx="1439862" cy="527050"/>
            <a:chOff x="3486531" y="3822055"/>
            <a:chExt cx="1439862" cy="527050"/>
          </a:xfrm>
        </p:grpSpPr>
        <p:grpSp>
          <p:nvGrpSpPr>
            <p:cNvPr id="140" name="Group 16"/>
            <p:cNvGrpSpPr>
              <a:grpSpLocks/>
            </p:cNvGrpSpPr>
            <p:nvPr/>
          </p:nvGrpSpPr>
          <p:grpSpPr bwMode="auto">
            <a:xfrm>
              <a:off x="3486531" y="3833167"/>
              <a:ext cx="1439862" cy="515938"/>
              <a:chOff x="6578" y="9011"/>
              <a:chExt cx="2268" cy="814"/>
            </a:xfrm>
          </p:grpSpPr>
          <p:sp>
            <p:nvSpPr>
              <p:cNvPr id="271" name="Text Box 17"/>
              <p:cNvSpPr txBox="1">
                <a:spLocks noChangeArrowheads="1"/>
              </p:cNvSpPr>
              <p:nvPr/>
            </p:nvSpPr>
            <p:spPr bwMode="auto">
              <a:xfrm>
                <a:off x="7816" y="9011"/>
                <a:ext cx="397" cy="3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O</a:t>
                </a:r>
                <a:endParaRPr kumimoji="0" lang="en-US" sz="105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2" name="Text Box 18"/>
              <p:cNvSpPr txBox="1">
                <a:spLocks noChangeArrowheads="1"/>
              </p:cNvSpPr>
              <p:nvPr/>
            </p:nvSpPr>
            <p:spPr bwMode="auto">
              <a:xfrm>
                <a:off x="6578" y="9315"/>
                <a:ext cx="2268" cy="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rtl="0">
                  <a:spcAft>
                    <a:spcPts val="1000"/>
                  </a:spcAft>
                </a:pPr>
                <a:r>
                  <a:rPr kumimoji="0" lang="en-US" sz="1050" i="0" u="none" strike="noStrike" cap="none" normalizeH="0" baseline="-25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</a:t>
                </a:r>
                <a:r>
                  <a:rPr kumimoji="0" lang="en-US" sz="1050" dirty="0" smtClean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</a:t>
                </a:r>
                <a:r>
                  <a:rPr kumimoji="0" lang="en-US" sz="1050" baseline="-25000" dirty="0" smtClean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r>
                  <a:rPr kumimoji="0" lang="en-US" sz="105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H</a:t>
                </a:r>
                <a:r>
                  <a:rPr kumimoji="0" lang="en-US" sz="1050" baseline="-25000" dirty="0" smtClean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5 </a:t>
                </a:r>
                <a:r>
                  <a:rPr kumimoji="0" lang="en-US" sz="1050" dirty="0" smtClean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-</a:t>
                </a:r>
                <a:r>
                  <a:rPr kumimoji="0" lang="en-US" sz="105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CH- C-CH</a:t>
                </a:r>
                <a:r>
                  <a:rPr kumimoji="0" lang="en-US" sz="1050" i="0" u="none" strike="noStrike" cap="none" normalizeH="0" baseline="-25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</a:p>
            </p:txBody>
          </p:sp>
          <p:grpSp>
            <p:nvGrpSpPr>
              <p:cNvPr id="142" name="Group 19"/>
              <p:cNvGrpSpPr>
                <a:grpSpLocks/>
              </p:cNvGrpSpPr>
              <p:nvPr/>
            </p:nvGrpSpPr>
            <p:grpSpPr bwMode="auto">
              <a:xfrm>
                <a:off x="7966" y="9330"/>
                <a:ext cx="44" cy="57"/>
                <a:chOff x="8187" y="7430"/>
                <a:chExt cx="44" cy="57"/>
              </a:xfrm>
            </p:grpSpPr>
            <p:cxnSp>
              <p:nvCxnSpPr>
                <p:cNvPr id="274" name="AutoShape 20"/>
                <p:cNvCxnSpPr>
                  <a:cxnSpLocks noChangeShapeType="1"/>
                </p:cNvCxnSpPr>
                <p:nvPr/>
              </p:nvCxnSpPr>
              <p:spPr bwMode="auto">
                <a:xfrm flipV="1">
                  <a:off x="8187" y="7430"/>
                  <a:ext cx="0" cy="56"/>
                </a:xfrm>
                <a:prstGeom prst="straightConnector1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5" name="AutoShape 21"/>
                <p:cNvCxnSpPr>
                  <a:cxnSpLocks noChangeShapeType="1"/>
                </p:cNvCxnSpPr>
                <p:nvPr/>
              </p:nvCxnSpPr>
              <p:spPr bwMode="auto">
                <a:xfrm flipV="1">
                  <a:off x="8231" y="7431"/>
                  <a:ext cx="0" cy="56"/>
                </a:xfrm>
                <a:prstGeom prst="straightConnector1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</p:grpSp>
        </p:grpSp>
        <p:sp>
          <p:nvSpPr>
            <p:cNvPr id="269" name="Text Box 3"/>
            <p:cNvSpPr txBox="1">
              <a:spLocks noChangeArrowheads="1"/>
            </p:cNvSpPr>
            <p:nvPr/>
          </p:nvSpPr>
          <p:spPr bwMode="auto">
            <a:xfrm>
              <a:off x="3931409" y="3822055"/>
              <a:ext cx="504000" cy="25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dirty="0" smtClean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</a:t>
              </a:r>
              <a:r>
                <a:rPr kumimoji="0" lang="en-US" sz="1050" baseline="-25000" dirty="0" smtClean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H</a:t>
              </a:r>
              <a:r>
                <a:rPr kumimoji="0" lang="en-US" sz="1050" baseline="-25000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5</a:t>
              </a:r>
              <a:endParaRPr kumimoji="0" lang="en-US" sz="1050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70" name="AutoShape 29"/>
            <p:cNvCxnSpPr>
              <a:cxnSpLocks noChangeShapeType="1"/>
            </p:cNvCxnSpPr>
            <p:nvPr/>
          </p:nvCxnSpPr>
          <p:spPr bwMode="auto">
            <a:xfrm flipV="1">
              <a:off x="4096519" y="4014967"/>
              <a:ext cx="0" cy="716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146" name="Group 16"/>
          <p:cNvGrpSpPr>
            <a:grpSpLocks/>
          </p:cNvGrpSpPr>
          <p:nvPr/>
        </p:nvGrpSpPr>
        <p:grpSpPr bwMode="auto">
          <a:xfrm>
            <a:off x="2406924" y="5611271"/>
            <a:ext cx="1439862" cy="506431"/>
            <a:chOff x="6652" y="9011"/>
            <a:chExt cx="2268" cy="799"/>
          </a:xfrm>
        </p:grpSpPr>
        <p:sp>
          <p:nvSpPr>
            <p:cNvPr id="280" name="Text Box 17"/>
            <p:cNvSpPr txBox="1">
              <a:spLocks noChangeArrowheads="1"/>
            </p:cNvSpPr>
            <p:nvPr/>
          </p:nvSpPr>
          <p:spPr bwMode="auto">
            <a:xfrm>
              <a:off x="7816" y="90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05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1" name="Text Box 18"/>
            <p:cNvSpPr txBox="1">
              <a:spLocks noChangeArrowheads="1"/>
            </p:cNvSpPr>
            <p:nvPr/>
          </p:nvSpPr>
          <p:spPr bwMode="auto">
            <a:xfrm>
              <a:off x="6652" y="9300"/>
              <a:ext cx="2268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rtl="0">
                <a:spcAft>
                  <a:spcPts val="1000"/>
                </a:spcAft>
              </a:pP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050" dirty="0" smtClean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050" baseline="-25000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dirty="0" smtClean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H</a:t>
              </a:r>
              <a:r>
                <a:rPr kumimoji="0" lang="en-US" sz="1050" baseline="-25000" dirty="0" smtClean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 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 C-C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H</a:t>
              </a:r>
              <a:r>
                <a:rPr kumimoji="0" lang="en-US" sz="1050" baseline="-25000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7</a:t>
              </a:r>
              <a:endParaRPr kumimoji="0" lang="en-US" sz="1050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endParaRPr>
            </a:p>
          </p:txBody>
        </p:sp>
        <p:grpSp>
          <p:nvGrpSpPr>
            <p:cNvPr id="147" name="Group 19"/>
            <p:cNvGrpSpPr>
              <a:grpSpLocks/>
            </p:cNvGrpSpPr>
            <p:nvPr/>
          </p:nvGrpSpPr>
          <p:grpSpPr bwMode="auto">
            <a:xfrm>
              <a:off x="7966" y="9330"/>
              <a:ext cx="44" cy="57"/>
              <a:chOff x="8187" y="7430"/>
              <a:chExt cx="44" cy="57"/>
            </a:xfrm>
          </p:grpSpPr>
          <p:cxnSp>
            <p:nvCxnSpPr>
              <p:cNvPr id="283" name="AutoShape 20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284" name="AutoShape 21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xmlns="" val="3953365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/>
      <p:bldP spid="1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57343694"/>
              </p:ext>
            </p:extLst>
          </p:nvPr>
        </p:nvGraphicFramePr>
        <p:xfrm>
          <a:off x="467544" y="544488"/>
          <a:ext cx="8206358" cy="5852080"/>
        </p:xfrm>
        <a:graphic>
          <a:graphicData uri="http://schemas.openxmlformats.org/drawingml/2006/table">
            <a:tbl>
              <a:tblPr rtl="1"/>
              <a:tblGrid>
                <a:gridCol w="524644"/>
                <a:gridCol w="1045096"/>
                <a:gridCol w="870586"/>
                <a:gridCol w="653360"/>
                <a:gridCol w="955360"/>
                <a:gridCol w="963586"/>
                <a:gridCol w="1050304"/>
                <a:gridCol w="1011188"/>
                <a:gridCol w="1132234"/>
              </a:tblGrid>
              <a:tr h="24159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نوع المركب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هاليدات ألكيل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الإيثيرات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أمينات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كحولات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ألدهيدات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كيتونات</a:t>
                      </a:r>
                      <a:endParaRPr lang="en-US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5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أحماض كربوكسيلية</a:t>
                      </a:r>
                      <a:endParaRPr lang="en-US" sz="11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الاسترات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768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المجموعة </a:t>
                      </a: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الوظيفية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هالوجين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O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–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الإيثر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NH</a:t>
                      </a:r>
                      <a:r>
                        <a:rPr lang="en-US" sz="1200" b="1" i="1" baseline="-250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أمينو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OH  </a:t>
                      </a:r>
                      <a:r>
                        <a:rPr lang="ar-SA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هيدروكسيل</a:t>
                      </a:r>
                      <a:r>
                        <a:rPr lang="en-US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288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الصيغة العامة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 -X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 -O- R</a:t>
                      </a:r>
                      <a:r>
                        <a:rPr lang="en-US" sz="1200" b="1" i="1" baseline="30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\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 -OH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17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قاعدة التسمية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رقم+هالوجين+ و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ألكان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اسم شقي الألكيل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كلمة إيثر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ألكيل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أمين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رقم + الكان +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ول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الكان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ال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رقم + الكان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ون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الكان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ويك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ألكيل + ألكان +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وات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816">
                <a:tc rowSpan="5"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الأمثلة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-Cl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-O-CH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-NH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rtl="1"/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-OH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5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ثنائي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برومو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بيوتان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ثنائي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إيثيل إيثر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ثنائي إيثيل أمين</a:t>
                      </a: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بيوتانول</a:t>
                      </a:r>
                      <a:endParaRPr lang="en-US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ميثيل بيوتانال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ميثيل-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بنتانون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حمض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ميثانويك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ميثانوات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22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ثنائي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يودو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بنتان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بيوتيل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إيثيل إيثر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rtl="1"/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ثلاثي إيثيل أمين</a:t>
                      </a: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إيثانديول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كلورو بنتانال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إيثيل-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بنتانون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برومو بنتانويك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بيوتيل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بروبانوات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75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ثنائي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كلورو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يودو 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بروبيل 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إيثر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بروبيل أمين</a:t>
                      </a:r>
                      <a:endParaRPr lang="en-US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بروبانتريول</a:t>
                      </a:r>
                      <a:endParaRPr lang="en-US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ميثانال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هكسانون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حمض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بروبانويك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فينيل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ميثانوات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" name="Group 189"/>
          <p:cNvGrpSpPr>
            <a:grpSpLocks/>
          </p:cNvGrpSpPr>
          <p:nvPr/>
        </p:nvGrpSpPr>
        <p:grpSpPr bwMode="auto">
          <a:xfrm>
            <a:off x="3673996" y="821852"/>
            <a:ext cx="865187" cy="615940"/>
            <a:chOff x="9287" y="7223"/>
            <a:chExt cx="1361" cy="969"/>
          </a:xfrm>
        </p:grpSpPr>
        <p:sp>
          <p:nvSpPr>
            <p:cNvPr id="9406" name="Text Box 190"/>
            <p:cNvSpPr txBox="1">
              <a:spLocks noChangeArrowheads="1"/>
            </p:cNvSpPr>
            <p:nvPr/>
          </p:nvSpPr>
          <p:spPr bwMode="auto">
            <a:xfrm>
              <a:off x="9745" y="7223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07" name="Text Box 191"/>
            <p:cNvSpPr txBox="1">
              <a:spLocks noChangeArrowheads="1"/>
            </p:cNvSpPr>
            <p:nvPr/>
          </p:nvSpPr>
          <p:spPr bwMode="auto">
            <a:xfrm>
              <a:off x="9287" y="7512"/>
              <a:ext cx="1361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–C–H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EG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كربونيل طرفية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" name="Group 192"/>
            <p:cNvGrpSpPr>
              <a:grpSpLocks/>
            </p:cNvGrpSpPr>
            <p:nvPr/>
          </p:nvGrpSpPr>
          <p:grpSpPr bwMode="auto">
            <a:xfrm>
              <a:off x="9880" y="7542"/>
              <a:ext cx="44" cy="57"/>
              <a:chOff x="2225" y="10082"/>
              <a:chExt cx="44" cy="115"/>
            </a:xfrm>
          </p:grpSpPr>
          <p:cxnSp>
            <p:nvCxnSpPr>
              <p:cNvPr id="9409" name="AutoShape 193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9410" name="AutoShape 194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0" name="Group 195"/>
          <p:cNvGrpSpPr>
            <a:grpSpLocks/>
          </p:cNvGrpSpPr>
          <p:nvPr/>
        </p:nvGrpSpPr>
        <p:grpSpPr bwMode="auto">
          <a:xfrm>
            <a:off x="2714585" y="821868"/>
            <a:ext cx="914137" cy="606405"/>
            <a:chOff x="9197" y="7253"/>
            <a:chExt cx="1438" cy="954"/>
          </a:xfrm>
        </p:grpSpPr>
        <p:sp>
          <p:nvSpPr>
            <p:cNvPr id="9412" name="Text Box 196"/>
            <p:cNvSpPr txBox="1">
              <a:spLocks noChangeArrowheads="1"/>
            </p:cNvSpPr>
            <p:nvPr/>
          </p:nvSpPr>
          <p:spPr bwMode="auto">
            <a:xfrm>
              <a:off x="9715" y="7253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13" name="Text Box 197"/>
            <p:cNvSpPr txBox="1">
              <a:spLocks noChangeArrowheads="1"/>
            </p:cNvSpPr>
            <p:nvPr/>
          </p:nvSpPr>
          <p:spPr bwMode="auto">
            <a:xfrm>
              <a:off x="9197" y="7527"/>
              <a:ext cx="1438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 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ar-EG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كربونيل داخلية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6" name="Group 198"/>
            <p:cNvGrpSpPr>
              <a:grpSpLocks/>
            </p:cNvGrpSpPr>
            <p:nvPr/>
          </p:nvGrpSpPr>
          <p:grpSpPr bwMode="auto">
            <a:xfrm>
              <a:off x="9880" y="7542"/>
              <a:ext cx="44" cy="57"/>
              <a:chOff x="2225" y="10082"/>
              <a:chExt cx="44" cy="115"/>
            </a:xfrm>
          </p:grpSpPr>
          <p:cxnSp>
            <p:nvCxnSpPr>
              <p:cNvPr id="9415" name="AutoShape 199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9416" name="AutoShape 200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9" name="Group 201"/>
          <p:cNvGrpSpPr>
            <a:grpSpLocks/>
          </p:cNvGrpSpPr>
          <p:nvPr/>
        </p:nvGrpSpPr>
        <p:grpSpPr bwMode="auto">
          <a:xfrm>
            <a:off x="1716098" y="819155"/>
            <a:ext cx="863600" cy="606405"/>
            <a:chOff x="4132" y="7031"/>
            <a:chExt cx="1361" cy="954"/>
          </a:xfrm>
        </p:grpSpPr>
        <p:sp>
          <p:nvSpPr>
            <p:cNvPr id="9418" name="Text Box 202"/>
            <p:cNvSpPr txBox="1">
              <a:spLocks noChangeArrowheads="1"/>
            </p:cNvSpPr>
            <p:nvPr/>
          </p:nvSpPr>
          <p:spPr bwMode="auto">
            <a:xfrm>
              <a:off x="4455" y="703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19" name="Text Box 203"/>
            <p:cNvSpPr txBox="1">
              <a:spLocks noChangeArrowheads="1"/>
            </p:cNvSpPr>
            <p:nvPr/>
          </p:nvSpPr>
          <p:spPr bwMode="auto">
            <a:xfrm>
              <a:off x="4132" y="7305"/>
              <a:ext cx="1361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–C–OH 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EG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كربوكسيل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2" name="Group 204"/>
            <p:cNvGrpSpPr>
              <a:grpSpLocks/>
            </p:cNvGrpSpPr>
            <p:nvPr/>
          </p:nvGrpSpPr>
          <p:grpSpPr bwMode="auto">
            <a:xfrm>
              <a:off x="4620" y="7335"/>
              <a:ext cx="44" cy="57"/>
              <a:chOff x="2225" y="10082"/>
              <a:chExt cx="44" cy="115"/>
            </a:xfrm>
          </p:grpSpPr>
          <p:cxnSp>
            <p:nvCxnSpPr>
              <p:cNvPr id="9421" name="AutoShape 205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9422" name="AutoShape 206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25" name="Group 207"/>
          <p:cNvGrpSpPr>
            <a:grpSpLocks/>
          </p:cNvGrpSpPr>
          <p:nvPr/>
        </p:nvGrpSpPr>
        <p:grpSpPr bwMode="auto">
          <a:xfrm>
            <a:off x="510948" y="819148"/>
            <a:ext cx="1005560" cy="615940"/>
            <a:chOff x="7549" y="7111"/>
            <a:chExt cx="1583" cy="969"/>
          </a:xfrm>
        </p:grpSpPr>
        <p:sp>
          <p:nvSpPr>
            <p:cNvPr id="9424" name="Text Box 208"/>
            <p:cNvSpPr txBox="1">
              <a:spLocks noChangeArrowheads="1"/>
            </p:cNvSpPr>
            <p:nvPr/>
          </p:nvSpPr>
          <p:spPr bwMode="auto">
            <a:xfrm>
              <a:off x="8052" y="71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25" name="Text Box 209"/>
            <p:cNvSpPr txBox="1">
              <a:spLocks noChangeArrowheads="1"/>
            </p:cNvSpPr>
            <p:nvPr/>
          </p:nvSpPr>
          <p:spPr bwMode="auto">
            <a:xfrm>
              <a:off x="7549" y="7400"/>
              <a:ext cx="1583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–C–O- 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EG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ألكوكسي كربونيل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8" name="Group 210"/>
            <p:cNvGrpSpPr>
              <a:grpSpLocks/>
            </p:cNvGrpSpPr>
            <p:nvPr/>
          </p:nvGrpSpPr>
          <p:grpSpPr bwMode="auto">
            <a:xfrm>
              <a:off x="8187" y="7430"/>
              <a:ext cx="44" cy="57"/>
              <a:chOff x="8187" y="7430"/>
              <a:chExt cx="44" cy="57"/>
            </a:xfrm>
          </p:grpSpPr>
          <p:cxnSp>
            <p:nvCxnSpPr>
              <p:cNvPr id="9427" name="AutoShape 211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9428" name="AutoShape 212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30" name="Group 213"/>
          <p:cNvGrpSpPr>
            <a:grpSpLocks/>
          </p:cNvGrpSpPr>
          <p:nvPr/>
        </p:nvGrpSpPr>
        <p:grpSpPr bwMode="auto">
          <a:xfrm>
            <a:off x="5508104" y="1399059"/>
            <a:ext cx="828675" cy="463550"/>
            <a:chOff x="7072" y="2555"/>
            <a:chExt cx="1304" cy="729"/>
          </a:xfrm>
        </p:grpSpPr>
        <p:sp>
          <p:nvSpPr>
            <p:cNvPr id="9430" name="Text Box 214"/>
            <p:cNvSpPr txBox="1">
              <a:spLocks noChangeArrowheads="1"/>
            </p:cNvSpPr>
            <p:nvPr/>
          </p:nvSpPr>
          <p:spPr bwMode="auto">
            <a:xfrm>
              <a:off x="7448" y="2887"/>
              <a:ext cx="56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</a:t>
              </a:r>
              <a:r>
                <a:rPr kumimoji="0" lang="en-US" sz="1200" b="0" i="0" u="none" strike="noStrike" cap="none" normalizeH="0" baseline="3000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\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31" name="Text Box 215"/>
            <p:cNvSpPr txBox="1">
              <a:spLocks noChangeArrowheads="1"/>
            </p:cNvSpPr>
            <p:nvPr/>
          </p:nvSpPr>
          <p:spPr bwMode="auto">
            <a:xfrm>
              <a:off x="7072" y="2555"/>
              <a:ext cx="1304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R–N–R</a:t>
              </a:r>
              <a:r>
                <a:rPr kumimoji="0" lang="en-US" sz="1200" b="0" i="0" u="none" strike="noStrike" cap="none" normalizeH="0" baseline="3000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\\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432" name="AutoShape 216"/>
            <p:cNvCxnSpPr>
              <a:cxnSpLocks noChangeShapeType="1"/>
            </p:cNvCxnSpPr>
            <p:nvPr/>
          </p:nvCxnSpPr>
          <p:spPr bwMode="auto">
            <a:xfrm flipV="1">
              <a:off x="7681" y="2873"/>
              <a:ext cx="0" cy="113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</p:cxnSp>
      </p:grpSp>
      <p:grpSp>
        <p:nvGrpSpPr>
          <p:cNvPr id="31" name="Group 217"/>
          <p:cNvGrpSpPr>
            <a:grpSpLocks/>
          </p:cNvGrpSpPr>
          <p:nvPr/>
        </p:nvGrpSpPr>
        <p:grpSpPr bwMode="auto">
          <a:xfrm>
            <a:off x="3794749" y="1384201"/>
            <a:ext cx="828675" cy="481012"/>
            <a:chOff x="4052" y="6711"/>
            <a:chExt cx="1304" cy="758"/>
          </a:xfrm>
        </p:grpSpPr>
        <p:sp>
          <p:nvSpPr>
            <p:cNvPr id="9434" name="Text Box 218"/>
            <p:cNvSpPr txBox="1">
              <a:spLocks noChangeArrowheads="1"/>
            </p:cNvSpPr>
            <p:nvPr/>
          </p:nvSpPr>
          <p:spPr bwMode="auto">
            <a:xfrm>
              <a:off x="4525" y="67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35" name="Text Box 219"/>
            <p:cNvSpPr txBox="1">
              <a:spLocks noChangeArrowheads="1"/>
            </p:cNvSpPr>
            <p:nvPr/>
          </p:nvSpPr>
          <p:spPr bwMode="auto">
            <a:xfrm>
              <a:off x="4052" y="7015"/>
              <a:ext cx="1304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R–C–H   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2" name="Group 220"/>
            <p:cNvGrpSpPr>
              <a:grpSpLocks/>
            </p:cNvGrpSpPr>
            <p:nvPr/>
          </p:nvGrpSpPr>
          <p:grpSpPr bwMode="auto">
            <a:xfrm>
              <a:off x="4660" y="7030"/>
              <a:ext cx="44" cy="57"/>
              <a:chOff x="2225" y="10082"/>
              <a:chExt cx="44" cy="115"/>
            </a:xfrm>
          </p:grpSpPr>
          <p:cxnSp>
            <p:nvCxnSpPr>
              <p:cNvPr id="9437" name="AutoShape 221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9438" name="AutoShape 222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33" name="Group 223"/>
          <p:cNvGrpSpPr>
            <a:grpSpLocks/>
          </p:cNvGrpSpPr>
          <p:nvPr/>
        </p:nvGrpSpPr>
        <p:grpSpPr bwMode="auto">
          <a:xfrm>
            <a:off x="1763688" y="1389534"/>
            <a:ext cx="827087" cy="481012"/>
            <a:chOff x="4097" y="6711"/>
            <a:chExt cx="1304" cy="758"/>
          </a:xfrm>
        </p:grpSpPr>
        <p:sp>
          <p:nvSpPr>
            <p:cNvPr id="9440" name="Text Box 224"/>
            <p:cNvSpPr txBox="1">
              <a:spLocks noChangeArrowheads="1"/>
            </p:cNvSpPr>
            <p:nvPr/>
          </p:nvSpPr>
          <p:spPr bwMode="auto">
            <a:xfrm>
              <a:off x="4525" y="67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41" name="Text Box 225"/>
            <p:cNvSpPr txBox="1">
              <a:spLocks noChangeArrowheads="1"/>
            </p:cNvSpPr>
            <p:nvPr/>
          </p:nvSpPr>
          <p:spPr bwMode="auto">
            <a:xfrm>
              <a:off x="4097" y="7015"/>
              <a:ext cx="1304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-2500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R–C–OH   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4" name="Group 226"/>
            <p:cNvGrpSpPr>
              <a:grpSpLocks/>
            </p:cNvGrpSpPr>
            <p:nvPr/>
          </p:nvGrpSpPr>
          <p:grpSpPr bwMode="auto">
            <a:xfrm>
              <a:off x="4660" y="7030"/>
              <a:ext cx="44" cy="57"/>
              <a:chOff x="2225" y="10082"/>
              <a:chExt cx="44" cy="115"/>
            </a:xfrm>
          </p:grpSpPr>
          <p:cxnSp>
            <p:nvCxnSpPr>
              <p:cNvPr id="9443" name="AutoShape 227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9444" name="AutoShape 228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35" name="Group 229"/>
          <p:cNvGrpSpPr>
            <a:grpSpLocks/>
          </p:cNvGrpSpPr>
          <p:nvPr/>
        </p:nvGrpSpPr>
        <p:grpSpPr bwMode="auto">
          <a:xfrm>
            <a:off x="558588" y="1385330"/>
            <a:ext cx="863600" cy="461974"/>
            <a:chOff x="8636" y="6726"/>
            <a:chExt cx="1361" cy="728"/>
          </a:xfrm>
        </p:grpSpPr>
        <p:sp>
          <p:nvSpPr>
            <p:cNvPr id="9446" name="Text Box 230"/>
            <p:cNvSpPr txBox="1">
              <a:spLocks noChangeArrowheads="1"/>
            </p:cNvSpPr>
            <p:nvPr/>
          </p:nvSpPr>
          <p:spPr bwMode="auto">
            <a:xfrm>
              <a:off x="8974" y="6726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47" name="Text Box 231"/>
            <p:cNvSpPr txBox="1">
              <a:spLocks noChangeArrowheads="1"/>
            </p:cNvSpPr>
            <p:nvPr/>
          </p:nvSpPr>
          <p:spPr bwMode="auto">
            <a:xfrm>
              <a:off x="8636" y="7000"/>
              <a:ext cx="1361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R–C–O-R</a:t>
              </a:r>
              <a:r>
                <a:rPr kumimoji="0" lang="en-US" sz="1200" b="0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\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 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8" name="Group 232"/>
            <p:cNvGrpSpPr>
              <a:grpSpLocks/>
            </p:cNvGrpSpPr>
            <p:nvPr/>
          </p:nvGrpSpPr>
          <p:grpSpPr bwMode="auto">
            <a:xfrm>
              <a:off x="9139" y="7030"/>
              <a:ext cx="44" cy="57"/>
              <a:chOff x="2225" y="10082"/>
              <a:chExt cx="44" cy="115"/>
            </a:xfrm>
          </p:grpSpPr>
          <p:cxnSp>
            <p:nvCxnSpPr>
              <p:cNvPr id="9449" name="AutoShape 233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9450" name="AutoShape 234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39" name="Group 235"/>
          <p:cNvGrpSpPr>
            <a:grpSpLocks/>
          </p:cNvGrpSpPr>
          <p:nvPr/>
        </p:nvGrpSpPr>
        <p:grpSpPr bwMode="auto">
          <a:xfrm>
            <a:off x="2763460" y="1350290"/>
            <a:ext cx="827088" cy="471493"/>
            <a:chOff x="4037" y="6711"/>
            <a:chExt cx="1304" cy="743"/>
          </a:xfrm>
        </p:grpSpPr>
        <p:sp>
          <p:nvSpPr>
            <p:cNvPr id="9452" name="Text Box 236"/>
            <p:cNvSpPr txBox="1">
              <a:spLocks noChangeArrowheads="1"/>
            </p:cNvSpPr>
            <p:nvPr/>
          </p:nvSpPr>
          <p:spPr bwMode="auto">
            <a:xfrm>
              <a:off x="4525" y="67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53" name="Text Box 237"/>
            <p:cNvSpPr txBox="1">
              <a:spLocks noChangeArrowheads="1"/>
            </p:cNvSpPr>
            <p:nvPr/>
          </p:nvSpPr>
          <p:spPr bwMode="auto">
            <a:xfrm>
              <a:off x="4037" y="7000"/>
              <a:ext cx="1304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R–C–R   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0" name="Group 238"/>
            <p:cNvGrpSpPr>
              <a:grpSpLocks/>
            </p:cNvGrpSpPr>
            <p:nvPr/>
          </p:nvGrpSpPr>
          <p:grpSpPr bwMode="auto">
            <a:xfrm>
              <a:off x="4660" y="7030"/>
              <a:ext cx="44" cy="57"/>
              <a:chOff x="2225" y="10082"/>
              <a:chExt cx="44" cy="115"/>
            </a:xfrm>
          </p:grpSpPr>
          <p:cxnSp>
            <p:nvCxnSpPr>
              <p:cNvPr id="9455" name="AutoShape 239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9456" name="AutoShape 240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41" name="Group 2"/>
          <p:cNvGrpSpPr>
            <a:grpSpLocks/>
          </p:cNvGrpSpPr>
          <p:nvPr/>
        </p:nvGrpSpPr>
        <p:grpSpPr bwMode="auto">
          <a:xfrm>
            <a:off x="3539343" y="2127531"/>
            <a:ext cx="1116013" cy="498451"/>
            <a:chOff x="5001" y="4265"/>
            <a:chExt cx="1757" cy="784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5836" y="4265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5001" y="4539"/>
              <a:ext cx="175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–C–H     </a:t>
              </a:r>
            </a:p>
          </p:txBody>
        </p:sp>
        <p:grpSp>
          <p:nvGrpSpPr>
            <p:cNvPr id="42" name="Group 5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30" name="AutoShape 6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1" name="AutoShape 7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43" name="Group 8"/>
          <p:cNvGrpSpPr>
            <a:grpSpLocks/>
          </p:cNvGrpSpPr>
          <p:nvPr/>
        </p:nvGrpSpPr>
        <p:grpSpPr bwMode="auto">
          <a:xfrm>
            <a:off x="2585480" y="2123331"/>
            <a:ext cx="1116012" cy="507988"/>
            <a:chOff x="5123" y="4250"/>
            <a:chExt cx="1757" cy="799"/>
          </a:xfrm>
        </p:grpSpPr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5836" y="4250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4" name="Text Box 10"/>
            <p:cNvSpPr txBox="1">
              <a:spLocks noChangeArrowheads="1"/>
            </p:cNvSpPr>
            <p:nvPr/>
          </p:nvSpPr>
          <p:spPr bwMode="auto">
            <a:xfrm>
              <a:off x="5123" y="4539"/>
              <a:ext cx="175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</a:t>
              </a:r>
            </a:p>
          </p:txBody>
        </p:sp>
        <p:grpSp>
          <p:nvGrpSpPr>
            <p:cNvPr id="44" name="Group 11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36" name="AutoShape 12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7" name="AutoShape 13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45" name="Group 14"/>
          <p:cNvGrpSpPr>
            <a:grpSpLocks/>
          </p:cNvGrpSpPr>
          <p:nvPr/>
        </p:nvGrpSpPr>
        <p:grpSpPr bwMode="auto">
          <a:xfrm>
            <a:off x="1490496" y="2128662"/>
            <a:ext cx="1116013" cy="507988"/>
            <a:chOff x="5093" y="4250"/>
            <a:chExt cx="1757" cy="799"/>
          </a:xfrm>
        </p:grpSpPr>
        <p:sp>
          <p:nvSpPr>
            <p:cNvPr id="1039" name="Text Box 15"/>
            <p:cNvSpPr txBox="1">
              <a:spLocks noChangeArrowheads="1"/>
            </p:cNvSpPr>
            <p:nvPr/>
          </p:nvSpPr>
          <p:spPr bwMode="auto">
            <a:xfrm>
              <a:off x="5851" y="4250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0" name="Text Box 16"/>
            <p:cNvSpPr txBox="1">
              <a:spLocks noChangeArrowheads="1"/>
            </p:cNvSpPr>
            <p:nvPr/>
          </p:nvSpPr>
          <p:spPr bwMode="auto">
            <a:xfrm>
              <a:off x="5093" y="4539"/>
              <a:ext cx="175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–C–OH  </a:t>
              </a:r>
            </a:p>
          </p:txBody>
        </p:sp>
        <p:grpSp>
          <p:nvGrpSpPr>
            <p:cNvPr id="46" name="Group 17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42" name="AutoShape 18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43" name="AutoShape 19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47" name="Group 20"/>
          <p:cNvGrpSpPr>
            <a:grpSpLocks/>
          </p:cNvGrpSpPr>
          <p:nvPr/>
        </p:nvGrpSpPr>
        <p:grpSpPr bwMode="auto">
          <a:xfrm>
            <a:off x="357456" y="2132852"/>
            <a:ext cx="1295400" cy="498451"/>
            <a:chOff x="5123" y="4250"/>
            <a:chExt cx="2041" cy="784"/>
          </a:xfrm>
        </p:grpSpPr>
        <p:sp>
          <p:nvSpPr>
            <p:cNvPr id="1045" name="Text Box 21"/>
            <p:cNvSpPr txBox="1">
              <a:spLocks noChangeArrowheads="1"/>
            </p:cNvSpPr>
            <p:nvPr/>
          </p:nvSpPr>
          <p:spPr bwMode="auto">
            <a:xfrm>
              <a:off x="5836" y="4250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6" name="Text Box 22"/>
            <p:cNvSpPr txBox="1">
              <a:spLocks noChangeArrowheads="1"/>
            </p:cNvSpPr>
            <p:nvPr/>
          </p:nvSpPr>
          <p:spPr bwMode="auto">
            <a:xfrm>
              <a:off x="5123" y="4524"/>
              <a:ext cx="204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–C–O-CH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</a:t>
              </a:r>
            </a:p>
          </p:txBody>
        </p:sp>
        <p:grpSp>
          <p:nvGrpSpPr>
            <p:cNvPr id="48" name="Group 23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48" name="AutoShape 24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49" name="AutoShape 25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49" name="Group 26"/>
          <p:cNvGrpSpPr>
            <a:grpSpLocks/>
          </p:cNvGrpSpPr>
          <p:nvPr/>
        </p:nvGrpSpPr>
        <p:grpSpPr bwMode="auto">
          <a:xfrm>
            <a:off x="6952456" y="2704728"/>
            <a:ext cx="1187450" cy="544512"/>
            <a:chOff x="7028" y="3340"/>
            <a:chExt cx="1871" cy="859"/>
          </a:xfrm>
        </p:grpSpPr>
        <p:sp>
          <p:nvSpPr>
            <p:cNvPr id="1051" name="Text Box 27"/>
            <p:cNvSpPr txBox="1">
              <a:spLocks noChangeArrowheads="1"/>
            </p:cNvSpPr>
            <p:nvPr/>
          </p:nvSpPr>
          <p:spPr bwMode="auto">
            <a:xfrm>
              <a:off x="7561" y="3340"/>
              <a:ext cx="624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Cl</a:t>
              </a:r>
              <a:endParaRPr kumimoji="0" lang="en-US" sz="11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2" name="Text Box 28"/>
            <p:cNvSpPr txBox="1">
              <a:spLocks noChangeArrowheads="1"/>
            </p:cNvSpPr>
            <p:nvPr/>
          </p:nvSpPr>
          <p:spPr bwMode="auto">
            <a:xfrm>
              <a:off x="7028" y="3689"/>
              <a:ext cx="187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–CH–CH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</a:t>
              </a:r>
            </a:p>
          </p:txBody>
        </p:sp>
        <p:cxnSp>
          <p:nvCxnSpPr>
            <p:cNvPr id="1053" name="AutoShape 29"/>
            <p:cNvCxnSpPr>
              <a:cxnSpLocks noChangeShapeType="1"/>
            </p:cNvCxnSpPr>
            <p:nvPr/>
          </p:nvCxnSpPr>
          <p:spPr bwMode="auto">
            <a:xfrm flipV="1">
              <a:off x="7846" y="3659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50" name="Group 2"/>
          <p:cNvGrpSpPr>
            <a:grpSpLocks/>
          </p:cNvGrpSpPr>
          <p:nvPr/>
        </p:nvGrpSpPr>
        <p:grpSpPr bwMode="auto">
          <a:xfrm>
            <a:off x="4504854" y="2668662"/>
            <a:ext cx="1187450" cy="546100"/>
            <a:chOff x="7028" y="3340"/>
            <a:chExt cx="1871" cy="859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7606" y="3340"/>
              <a:ext cx="680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OH</a:t>
              </a:r>
              <a:endPara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7028" y="3689"/>
              <a:ext cx="187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–CH–CH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</a:t>
              </a:r>
            </a:p>
          </p:txBody>
        </p:sp>
        <p:cxnSp>
          <p:nvCxnSpPr>
            <p:cNvPr id="5" name="AutoShape 5"/>
            <p:cNvCxnSpPr>
              <a:cxnSpLocks noChangeShapeType="1"/>
            </p:cNvCxnSpPr>
            <p:nvPr/>
          </p:nvCxnSpPr>
          <p:spPr bwMode="auto">
            <a:xfrm flipV="1">
              <a:off x="7846" y="3659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51" name="Group 6"/>
          <p:cNvGrpSpPr>
            <a:grpSpLocks/>
          </p:cNvGrpSpPr>
          <p:nvPr/>
        </p:nvGrpSpPr>
        <p:grpSpPr bwMode="auto">
          <a:xfrm>
            <a:off x="5384311" y="2657550"/>
            <a:ext cx="1008062" cy="544512"/>
            <a:chOff x="6938" y="3340"/>
            <a:chExt cx="1587" cy="859"/>
          </a:xfrm>
        </p:grpSpPr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7561" y="3340"/>
              <a:ext cx="73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endParaRPr kumimoji="0" lang="en-US" sz="11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6938" y="3689"/>
              <a:ext cx="158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–N–H   </a:t>
              </a:r>
            </a:p>
          </p:txBody>
        </p:sp>
        <p:cxnSp>
          <p:nvCxnSpPr>
            <p:cNvPr id="9" name="AutoShape 9"/>
            <p:cNvCxnSpPr>
              <a:cxnSpLocks noChangeShapeType="1"/>
            </p:cNvCxnSpPr>
            <p:nvPr/>
          </p:nvCxnSpPr>
          <p:spPr bwMode="auto">
            <a:xfrm flipV="1">
              <a:off x="7846" y="3659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52" name="Group 10"/>
          <p:cNvGrpSpPr>
            <a:grpSpLocks/>
          </p:cNvGrpSpPr>
          <p:nvPr/>
        </p:nvGrpSpPr>
        <p:grpSpPr bwMode="auto">
          <a:xfrm>
            <a:off x="6198716" y="2675012"/>
            <a:ext cx="939800" cy="548640"/>
            <a:chOff x="8387" y="9596"/>
            <a:chExt cx="1479" cy="1013"/>
          </a:xfrm>
        </p:grpSpPr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9469" y="9851"/>
              <a:ext cx="397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1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8727" y="9596"/>
              <a:ext cx="90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 </a:t>
              </a:r>
              <a:endParaRPr kumimoji="0" lang="en-US" sz="11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" name="AutoShape 13"/>
            <p:cNvCxnSpPr>
              <a:cxnSpLocks noChangeShapeType="1"/>
            </p:cNvCxnSpPr>
            <p:nvPr/>
          </p:nvCxnSpPr>
          <p:spPr bwMode="auto">
            <a:xfrm flipH="1" flipV="1">
              <a:off x="9456" y="9940"/>
              <a:ext cx="103" cy="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8387" y="10099"/>
              <a:ext cx="124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endPara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endParaRPr>
            </a:p>
          </p:txBody>
        </p:sp>
        <p:cxnSp>
          <p:nvCxnSpPr>
            <p:cNvPr id="15" name="AutoShape 15"/>
            <p:cNvCxnSpPr>
              <a:cxnSpLocks noChangeShapeType="1"/>
            </p:cNvCxnSpPr>
            <p:nvPr/>
          </p:nvCxnSpPr>
          <p:spPr bwMode="auto">
            <a:xfrm flipH="1">
              <a:off x="9456" y="10159"/>
              <a:ext cx="113" cy="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53" name="Group 16"/>
          <p:cNvGrpSpPr>
            <a:grpSpLocks/>
          </p:cNvGrpSpPr>
          <p:nvPr/>
        </p:nvGrpSpPr>
        <p:grpSpPr bwMode="auto">
          <a:xfrm>
            <a:off x="3412654" y="2684537"/>
            <a:ext cx="1439862" cy="515938"/>
            <a:chOff x="6458" y="9011"/>
            <a:chExt cx="2268" cy="814"/>
          </a:xfrm>
        </p:grpSpPr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7801" y="90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6458" y="9315"/>
              <a:ext cx="2268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-C–H</a:t>
              </a:r>
            </a:p>
          </p:txBody>
        </p:sp>
        <p:grpSp>
          <p:nvGrpSpPr>
            <p:cNvPr id="54" name="Group 19"/>
            <p:cNvGrpSpPr>
              <a:grpSpLocks/>
            </p:cNvGrpSpPr>
            <p:nvPr/>
          </p:nvGrpSpPr>
          <p:grpSpPr bwMode="auto">
            <a:xfrm>
              <a:off x="7966" y="9330"/>
              <a:ext cx="44" cy="57"/>
              <a:chOff x="8187" y="7430"/>
              <a:chExt cx="44" cy="57"/>
            </a:xfrm>
          </p:grpSpPr>
          <p:cxnSp>
            <p:nvCxnSpPr>
              <p:cNvPr id="20" name="AutoShape 20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" name="AutoShape 21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55" name="Group 22"/>
          <p:cNvGrpSpPr>
            <a:grpSpLocks/>
          </p:cNvGrpSpPr>
          <p:nvPr/>
        </p:nvGrpSpPr>
        <p:grpSpPr bwMode="auto">
          <a:xfrm>
            <a:off x="2416258" y="2684525"/>
            <a:ext cx="1439862" cy="496924"/>
            <a:chOff x="5123" y="4265"/>
            <a:chExt cx="2268" cy="784"/>
          </a:xfrm>
        </p:grpSpPr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5821" y="4265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5123" y="4539"/>
              <a:ext cx="2268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dirty="0" smtClean="0"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C-CH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 </a:t>
              </a:r>
            </a:p>
          </p:txBody>
        </p:sp>
        <p:grpSp>
          <p:nvGrpSpPr>
            <p:cNvPr id="56" name="Group 25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26" name="AutoShape 26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7" name="AutoShape 27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57" name="Group 28"/>
          <p:cNvGrpSpPr>
            <a:grpSpLocks/>
          </p:cNvGrpSpPr>
          <p:nvPr/>
        </p:nvGrpSpPr>
        <p:grpSpPr bwMode="auto">
          <a:xfrm>
            <a:off x="1398190" y="2680345"/>
            <a:ext cx="1403350" cy="520700"/>
            <a:chOff x="3277" y="8974"/>
            <a:chExt cx="2211" cy="821"/>
          </a:xfrm>
        </p:grpSpPr>
        <p:sp>
          <p:nvSpPr>
            <p:cNvPr id="29" name="Text Box 29"/>
            <p:cNvSpPr txBox="1">
              <a:spLocks noChangeArrowheads="1"/>
            </p:cNvSpPr>
            <p:nvPr/>
          </p:nvSpPr>
          <p:spPr bwMode="auto">
            <a:xfrm>
              <a:off x="4515" y="898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4" name="Text Box 30"/>
            <p:cNvSpPr txBox="1">
              <a:spLocks noChangeArrowheads="1"/>
            </p:cNvSpPr>
            <p:nvPr/>
          </p:nvSpPr>
          <p:spPr bwMode="auto">
            <a:xfrm>
              <a:off x="3277" y="9285"/>
              <a:ext cx="221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–CH–C–OH </a:t>
              </a:r>
            </a:p>
          </p:txBody>
        </p:sp>
        <p:grpSp>
          <p:nvGrpSpPr>
            <p:cNvPr id="58" name="Group 31"/>
            <p:cNvGrpSpPr>
              <a:grpSpLocks/>
            </p:cNvGrpSpPr>
            <p:nvPr/>
          </p:nvGrpSpPr>
          <p:grpSpPr bwMode="auto">
            <a:xfrm>
              <a:off x="4650" y="9300"/>
              <a:ext cx="44" cy="57"/>
              <a:chOff x="8187" y="7430"/>
              <a:chExt cx="44" cy="57"/>
            </a:xfrm>
          </p:grpSpPr>
          <p:cxnSp>
            <p:nvCxnSpPr>
              <p:cNvPr id="1056" name="AutoShape 32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57" name="AutoShape 33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1058" name="Text Box 34"/>
            <p:cNvSpPr txBox="1">
              <a:spLocks noChangeArrowheads="1"/>
            </p:cNvSpPr>
            <p:nvPr/>
          </p:nvSpPr>
          <p:spPr bwMode="auto">
            <a:xfrm>
              <a:off x="3952" y="8974"/>
              <a:ext cx="73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05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endParaRPr kumimoji="0" lang="en-US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59" name="AutoShape 35"/>
            <p:cNvCxnSpPr>
              <a:cxnSpLocks noChangeShapeType="1"/>
            </p:cNvCxnSpPr>
            <p:nvPr/>
          </p:nvCxnSpPr>
          <p:spPr bwMode="auto">
            <a:xfrm flipV="1">
              <a:off x="4199" y="9273"/>
              <a:ext cx="1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59" name="Group 36"/>
          <p:cNvGrpSpPr>
            <a:grpSpLocks/>
          </p:cNvGrpSpPr>
          <p:nvPr/>
        </p:nvGrpSpPr>
        <p:grpSpPr bwMode="auto">
          <a:xfrm>
            <a:off x="244033" y="2689840"/>
            <a:ext cx="1584325" cy="496923"/>
            <a:chOff x="5108" y="4280"/>
            <a:chExt cx="2494" cy="784"/>
          </a:xfrm>
        </p:grpSpPr>
        <p:sp>
          <p:nvSpPr>
            <p:cNvPr id="1061" name="Text Box 37"/>
            <p:cNvSpPr txBox="1">
              <a:spLocks noChangeArrowheads="1"/>
            </p:cNvSpPr>
            <p:nvPr/>
          </p:nvSpPr>
          <p:spPr bwMode="auto">
            <a:xfrm>
              <a:off x="5836" y="4280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62" name="Text Box 38"/>
            <p:cNvSpPr txBox="1">
              <a:spLocks noChangeArrowheads="1"/>
            </p:cNvSpPr>
            <p:nvPr/>
          </p:nvSpPr>
          <p:spPr bwMode="auto">
            <a:xfrm>
              <a:off x="5108" y="4554"/>
              <a:ext cx="2494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–C-O-CH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</a:p>
          </p:txBody>
        </p:sp>
        <p:grpSp>
          <p:nvGrpSpPr>
            <p:cNvPr id="60" name="Group 39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64" name="AutoShape 40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65" name="AutoShape 41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sp>
        <p:nvSpPr>
          <p:cNvPr id="136" name="TextBox 135"/>
          <p:cNvSpPr txBox="1"/>
          <p:nvPr/>
        </p:nvSpPr>
        <p:spPr>
          <a:xfrm>
            <a:off x="1333922" y="3126477"/>
            <a:ext cx="1554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r-AE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ar-SA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ميثيل</a:t>
            </a:r>
            <a:r>
              <a:rPr lang="ar-AE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بروبان</a:t>
            </a:r>
            <a:r>
              <a:rPr lang="ar-SA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ويك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1332781" y="2468513"/>
            <a:ext cx="1554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إيثانويك (أسيتيك)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8" name="Group 16"/>
          <p:cNvGrpSpPr>
            <a:grpSpLocks/>
          </p:cNvGrpSpPr>
          <p:nvPr/>
        </p:nvGrpSpPr>
        <p:grpSpPr bwMode="auto">
          <a:xfrm>
            <a:off x="1351821" y="3737894"/>
            <a:ext cx="1439862" cy="515938"/>
            <a:chOff x="6904" y="9011"/>
            <a:chExt cx="2268" cy="814"/>
          </a:xfrm>
        </p:grpSpPr>
        <p:sp>
          <p:nvSpPr>
            <p:cNvPr id="286" name="Text Box 17"/>
            <p:cNvSpPr txBox="1">
              <a:spLocks noChangeArrowheads="1"/>
            </p:cNvSpPr>
            <p:nvPr/>
          </p:nvSpPr>
          <p:spPr bwMode="auto">
            <a:xfrm>
              <a:off x="7816" y="90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1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" name="Text Box 18"/>
            <p:cNvSpPr txBox="1">
              <a:spLocks noChangeArrowheads="1"/>
            </p:cNvSpPr>
            <p:nvPr/>
          </p:nvSpPr>
          <p:spPr bwMode="auto">
            <a:xfrm>
              <a:off x="6904" y="9315"/>
              <a:ext cx="2268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rtl="0">
                <a:spcAft>
                  <a:spcPts val="1000"/>
                </a:spcAft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H - C- OH</a:t>
              </a:r>
            </a:p>
          </p:txBody>
        </p:sp>
        <p:grpSp>
          <p:nvGrpSpPr>
            <p:cNvPr id="149" name="Group 19"/>
            <p:cNvGrpSpPr>
              <a:grpSpLocks/>
            </p:cNvGrpSpPr>
            <p:nvPr/>
          </p:nvGrpSpPr>
          <p:grpSpPr bwMode="auto">
            <a:xfrm>
              <a:off x="7966" y="9330"/>
              <a:ext cx="44" cy="57"/>
              <a:chOff x="8187" y="7430"/>
              <a:chExt cx="44" cy="57"/>
            </a:xfrm>
          </p:grpSpPr>
          <p:cxnSp>
            <p:nvCxnSpPr>
              <p:cNvPr id="289" name="AutoShape 20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290" name="AutoShape 21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50" name="Group 28"/>
          <p:cNvGrpSpPr>
            <a:grpSpLocks/>
          </p:cNvGrpSpPr>
          <p:nvPr/>
        </p:nvGrpSpPr>
        <p:grpSpPr bwMode="auto">
          <a:xfrm>
            <a:off x="1394123" y="4666672"/>
            <a:ext cx="1403350" cy="534025"/>
            <a:chOff x="3277" y="8953"/>
            <a:chExt cx="2211" cy="842"/>
          </a:xfrm>
        </p:grpSpPr>
        <p:sp>
          <p:nvSpPr>
            <p:cNvPr id="292" name="Text Box 29"/>
            <p:cNvSpPr txBox="1">
              <a:spLocks noChangeArrowheads="1"/>
            </p:cNvSpPr>
            <p:nvPr/>
          </p:nvSpPr>
          <p:spPr bwMode="auto">
            <a:xfrm>
              <a:off x="4515" y="898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05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3" name="Text Box 30"/>
            <p:cNvSpPr txBox="1">
              <a:spLocks noChangeArrowheads="1"/>
            </p:cNvSpPr>
            <p:nvPr/>
          </p:nvSpPr>
          <p:spPr bwMode="auto">
            <a:xfrm>
              <a:off x="3277" y="9285"/>
              <a:ext cx="221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H</a:t>
              </a:r>
              <a:r>
                <a:rPr kumimoji="0" lang="en-US" sz="1050" baseline="-25000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7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–CH–C–OH </a:t>
              </a:r>
            </a:p>
          </p:txBody>
        </p:sp>
        <p:grpSp>
          <p:nvGrpSpPr>
            <p:cNvPr id="151" name="Group 31"/>
            <p:cNvGrpSpPr>
              <a:grpSpLocks/>
            </p:cNvGrpSpPr>
            <p:nvPr/>
          </p:nvGrpSpPr>
          <p:grpSpPr bwMode="auto">
            <a:xfrm>
              <a:off x="4650" y="9300"/>
              <a:ext cx="44" cy="57"/>
              <a:chOff x="8187" y="7430"/>
              <a:chExt cx="44" cy="57"/>
            </a:xfrm>
          </p:grpSpPr>
          <p:cxnSp>
            <p:nvCxnSpPr>
              <p:cNvPr id="297" name="AutoShape 32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298" name="AutoShape 33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sp>
          <p:nvSpPr>
            <p:cNvPr id="295" name="Text Box 34"/>
            <p:cNvSpPr txBox="1">
              <a:spLocks noChangeArrowheads="1"/>
            </p:cNvSpPr>
            <p:nvPr/>
          </p:nvSpPr>
          <p:spPr bwMode="auto">
            <a:xfrm>
              <a:off x="3922" y="8953"/>
              <a:ext cx="73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Br</a:t>
              </a:r>
              <a:endParaRPr kumimoji="0" lang="en-US" sz="105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6" name="AutoShape 35"/>
            <p:cNvCxnSpPr>
              <a:cxnSpLocks noChangeShapeType="1"/>
            </p:cNvCxnSpPr>
            <p:nvPr/>
          </p:nvCxnSpPr>
          <p:spPr bwMode="auto">
            <a:xfrm flipV="1">
              <a:off x="4199" y="9273"/>
              <a:ext cx="1" cy="113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153" name="Group 28"/>
          <p:cNvGrpSpPr>
            <a:grpSpLocks/>
          </p:cNvGrpSpPr>
          <p:nvPr/>
        </p:nvGrpSpPr>
        <p:grpSpPr bwMode="auto">
          <a:xfrm>
            <a:off x="1380406" y="5721041"/>
            <a:ext cx="1403350" cy="516266"/>
            <a:chOff x="3277" y="8981"/>
            <a:chExt cx="2211" cy="814"/>
          </a:xfrm>
        </p:grpSpPr>
        <p:sp>
          <p:nvSpPr>
            <p:cNvPr id="300" name="Text Box 29"/>
            <p:cNvSpPr txBox="1">
              <a:spLocks noChangeArrowheads="1"/>
            </p:cNvSpPr>
            <p:nvPr/>
          </p:nvSpPr>
          <p:spPr bwMode="auto">
            <a:xfrm>
              <a:off x="4515" y="898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05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1" name="Text Box 30"/>
            <p:cNvSpPr txBox="1">
              <a:spLocks noChangeArrowheads="1"/>
            </p:cNvSpPr>
            <p:nvPr/>
          </p:nvSpPr>
          <p:spPr bwMode="auto">
            <a:xfrm>
              <a:off x="3277" y="9285"/>
              <a:ext cx="221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050" baseline="-25000" dirty="0" smtClean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–C–OH </a:t>
              </a:r>
            </a:p>
          </p:txBody>
        </p:sp>
        <p:grpSp>
          <p:nvGrpSpPr>
            <p:cNvPr id="154" name="Group 31"/>
            <p:cNvGrpSpPr>
              <a:grpSpLocks/>
            </p:cNvGrpSpPr>
            <p:nvPr/>
          </p:nvGrpSpPr>
          <p:grpSpPr bwMode="auto">
            <a:xfrm>
              <a:off x="4650" y="9300"/>
              <a:ext cx="44" cy="57"/>
              <a:chOff x="8187" y="7430"/>
              <a:chExt cx="44" cy="57"/>
            </a:xfrm>
          </p:grpSpPr>
          <p:cxnSp>
            <p:nvCxnSpPr>
              <p:cNvPr id="305" name="AutoShape 32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306" name="AutoShape 33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xmlns="" val="3953365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/>
      <p:bldP spid="1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57343694"/>
              </p:ext>
            </p:extLst>
          </p:nvPr>
        </p:nvGraphicFramePr>
        <p:xfrm>
          <a:off x="467544" y="544488"/>
          <a:ext cx="8206358" cy="5852080"/>
        </p:xfrm>
        <a:graphic>
          <a:graphicData uri="http://schemas.openxmlformats.org/drawingml/2006/table">
            <a:tbl>
              <a:tblPr rtl="1"/>
              <a:tblGrid>
                <a:gridCol w="524644"/>
                <a:gridCol w="1045096"/>
                <a:gridCol w="870586"/>
                <a:gridCol w="653360"/>
                <a:gridCol w="955360"/>
                <a:gridCol w="963586"/>
                <a:gridCol w="1050304"/>
                <a:gridCol w="1011188"/>
                <a:gridCol w="1132234"/>
              </a:tblGrid>
              <a:tr h="24159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نوع المركب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هاليدات ألكيل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الإيثيرات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أمينات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كحولات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ألدهيدات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كيتونات</a:t>
                      </a:r>
                      <a:endParaRPr lang="en-US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5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أحماض كربوكسيلية</a:t>
                      </a:r>
                      <a:endParaRPr lang="en-US" sz="11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الاسترات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768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المجموعة </a:t>
                      </a: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الوظيفية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هالوجين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O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–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الإيثر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NH</a:t>
                      </a:r>
                      <a:r>
                        <a:rPr lang="en-US" sz="1200" b="1" i="1" baseline="-250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أمينو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OH  </a:t>
                      </a:r>
                      <a:r>
                        <a:rPr lang="ar-SA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هيدروكسيل</a:t>
                      </a:r>
                      <a:r>
                        <a:rPr lang="en-US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288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الصيغة العامة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 -X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 -O- R</a:t>
                      </a:r>
                      <a:r>
                        <a:rPr lang="en-US" sz="1200" b="1" i="1" baseline="30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\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 -OH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17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قاعدة التسمية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رقم+هالوجين+ و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ألكان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اسم شقي الألكيل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كلمة إيثر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ألكيل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أمين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رقم + الكان +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ول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الكان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ال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رقم + الكان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ون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الكان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ويك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ألكيل + ألكان +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وات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816">
                <a:tc rowSpan="5"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الأمثلة</a:t>
                      </a:r>
                      <a:endParaRPr lang="en-US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-Cl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-O-CH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-NH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rtl="1"/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8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</a:t>
                      </a:r>
                      <a:r>
                        <a:rPr lang="en-US" sz="1100" b="1" i="1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-OH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5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ثنائي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برومو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بيوتان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ثنائي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إيثيل إيثر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ثنائي إيثيل أمين</a:t>
                      </a: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بيوتانول</a:t>
                      </a:r>
                      <a:endParaRPr lang="en-US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ميثيل بيوتانال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ميثيل-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بنتانون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حمض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ميثانويك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ميثانوات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22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ثنائي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يودو 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بنتان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بيوتيل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إيثيل إيثر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rtl="1"/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ثلاثي إيثيل أمين</a:t>
                      </a: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إيثانديول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كلورو بنتانال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إيثيل-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بنتانون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برومو بنتانويك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بيوتيل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بروبانوات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75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ثنائي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كلورو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يودو 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بروبان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بروبيل 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إيثر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بروبيل أمين</a:t>
                      </a:r>
                      <a:endParaRPr lang="en-US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3,2,1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بروبانتريول</a:t>
                      </a:r>
                      <a:endParaRPr lang="en-US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ميثانال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هكسانون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112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حمض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بروبانويك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2296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1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فينيل </a:t>
                      </a:r>
                      <a:r>
                        <a:rPr lang="ar-EG" sz="11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ميثانوات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11" marR="4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" name="Group 189"/>
          <p:cNvGrpSpPr>
            <a:grpSpLocks/>
          </p:cNvGrpSpPr>
          <p:nvPr/>
        </p:nvGrpSpPr>
        <p:grpSpPr bwMode="auto">
          <a:xfrm>
            <a:off x="3673996" y="821852"/>
            <a:ext cx="865187" cy="615940"/>
            <a:chOff x="9287" y="7223"/>
            <a:chExt cx="1361" cy="969"/>
          </a:xfrm>
        </p:grpSpPr>
        <p:sp>
          <p:nvSpPr>
            <p:cNvPr id="9406" name="Text Box 190"/>
            <p:cNvSpPr txBox="1">
              <a:spLocks noChangeArrowheads="1"/>
            </p:cNvSpPr>
            <p:nvPr/>
          </p:nvSpPr>
          <p:spPr bwMode="auto">
            <a:xfrm>
              <a:off x="9745" y="7223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07" name="Text Box 191"/>
            <p:cNvSpPr txBox="1">
              <a:spLocks noChangeArrowheads="1"/>
            </p:cNvSpPr>
            <p:nvPr/>
          </p:nvSpPr>
          <p:spPr bwMode="auto">
            <a:xfrm>
              <a:off x="9287" y="7512"/>
              <a:ext cx="1361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–C–H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EG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كربونيل طرفية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" name="Group 192"/>
            <p:cNvGrpSpPr>
              <a:grpSpLocks/>
            </p:cNvGrpSpPr>
            <p:nvPr/>
          </p:nvGrpSpPr>
          <p:grpSpPr bwMode="auto">
            <a:xfrm>
              <a:off x="9880" y="7542"/>
              <a:ext cx="44" cy="57"/>
              <a:chOff x="2225" y="10082"/>
              <a:chExt cx="44" cy="115"/>
            </a:xfrm>
          </p:grpSpPr>
          <p:cxnSp>
            <p:nvCxnSpPr>
              <p:cNvPr id="9409" name="AutoShape 193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9410" name="AutoShape 194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0" name="Group 195"/>
          <p:cNvGrpSpPr>
            <a:grpSpLocks/>
          </p:cNvGrpSpPr>
          <p:nvPr/>
        </p:nvGrpSpPr>
        <p:grpSpPr bwMode="auto">
          <a:xfrm>
            <a:off x="2714585" y="821868"/>
            <a:ext cx="914137" cy="606405"/>
            <a:chOff x="9197" y="7253"/>
            <a:chExt cx="1438" cy="954"/>
          </a:xfrm>
        </p:grpSpPr>
        <p:sp>
          <p:nvSpPr>
            <p:cNvPr id="9412" name="Text Box 196"/>
            <p:cNvSpPr txBox="1">
              <a:spLocks noChangeArrowheads="1"/>
            </p:cNvSpPr>
            <p:nvPr/>
          </p:nvSpPr>
          <p:spPr bwMode="auto">
            <a:xfrm>
              <a:off x="9715" y="7253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13" name="Text Box 197"/>
            <p:cNvSpPr txBox="1">
              <a:spLocks noChangeArrowheads="1"/>
            </p:cNvSpPr>
            <p:nvPr/>
          </p:nvSpPr>
          <p:spPr bwMode="auto">
            <a:xfrm>
              <a:off x="9197" y="7527"/>
              <a:ext cx="1438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 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ar-EG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كربونيل داخلية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6" name="Group 198"/>
            <p:cNvGrpSpPr>
              <a:grpSpLocks/>
            </p:cNvGrpSpPr>
            <p:nvPr/>
          </p:nvGrpSpPr>
          <p:grpSpPr bwMode="auto">
            <a:xfrm>
              <a:off x="9880" y="7542"/>
              <a:ext cx="44" cy="57"/>
              <a:chOff x="2225" y="10082"/>
              <a:chExt cx="44" cy="115"/>
            </a:xfrm>
          </p:grpSpPr>
          <p:cxnSp>
            <p:nvCxnSpPr>
              <p:cNvPr id="9415" name="AutoShape 199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9416" name="AutoShape 200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9" name="Group 201"/>
          <p:cNvGrpSpPr>
            <a:grpSpLocks/>
          </p:cNvGrpSpPr>
          <p:nvPr/>
        </p:nvGrpSpPr>
        <p:grpSpPr bwMode="auto">
          <a:xfrm>
            <a:off x="1716098" y="819155"/>
            <a:ext cx="863600" cy="606405"/>
            <a:chOff x="4132" y="7031"/>
            <a:chExt cx="1361" cy="954"/>
          </a:xfrm>
        </p:grpSpPr>
        <p:sp>
          <p:nvSpPr>
            <p:cNvPr id="9418" name="Text Box 202"/>
            <p:cNvSpPr txBox="1">
              <a:spLocks noChangeArrowheads="1"/>
            </p:cNvSpPr>
            <p:nvPr/>
          </p:nvSpPr>
          <p:spPr bwMode="auto">
            <a:xfrm>
              <a:off x="4455" y="703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19" name="Text Box 203"/>
            <p:cNvSpPr txBox="1">
              <a:spLocks noChangeArrowheads="1"/>
            </p:cNvSpPr>
            <p:nvPr/>
          </p:nvSpPr>
          <p:spPr bwMode="auto">
            <a:xfrm>
              <a:off x="4132" y="7305"/>
              <a:ext cx="1361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–C–OH 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EG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كربوكسيل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2" name="Group 204"/>
            <p:cNvGrpSpPr>
              <a:grpSpLocks/>
            </p:cNvGrpSpPr>
            <p:nvPr/>
          </p:nvGrpSpPr>
          <p:grpSpPr bwMode="auto">
            <a:xfrm>
              <a:off x="4620" y="7335"/>
              <a:ext cx="44" cy="57"/>
              <a:chOff x="2225" y="10082"/>
              <a:chExt cx="44" cy="115"/>
            </a:xfrm>
          </p:grpSpPr>
          <p:cxnSp>
            <p:nvCxnSpPr>
              <p:cNvPr id="9421" name="AutoShape 205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9422" name="AutoShape 206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25" name="Group 207"/>
          <p:cNvGrpSpPr>
            <a:grpSpLocks/>
          </p:cNvGrpSpPr>
          <p:nvPr/>
        </p:nvGrpSpPr>
        <p:grpSpPr bwMode="auto">
          <a:xfrm>
            <a:off x="510948" y="819148"/>
            <a:ext cx="1005560" cy="615940"/>
            <a:chOff x="7549" y="7111"/>
            <a:chExt cx="1583" cy="969"/>
          </a:xfrm>
        </p:grpSpPr>
        <p:sp>
          <p:nvSpPr>
            <p:cNvPr id="9424" name="Text Box 208"/>
            <p:cNvSpPr txBox="1">
              <a:spLocks noChangeArrowheads="1"/>
            </p:cNvSpPr>
            <p:nvPr/>
          </p:nvSpPr>
          <p:spPr bwMode="auto">
            <a:xfrm>
              <a:off x="8052" y="71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25" name="Text Box 209"/>
            <p:cNvSpPr txBox="1">
              <a:spLocks noChangeArrowheads="1"/>
            </p:cNvSpPr>
            <p:nvPr/>
          </p:nvSpPr>
          <p:spPr bwMode="auto">
            <a:xfrm>
              <a:off x="7549" y="7400"/>
              <a:ext cx="1583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–C–O- 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EG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ألكوكسي كربونيل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8" name="Group 210"/>
            <p:cNvGrpSpPr>
              <a:grpSpLocks/>
            </p:cNvGrpSpPr>
            <p:nvPr/>
          </p:nvGrpSpPr>
          <p:grpSpPr bwMode="auto">
            <a:xfrm>
              <a:off x="8187" y="7430"/>
              <a:ext cx="44" cy="57"/>
              <a:chOff x="8187" y="7430"/>
              <a:chExt cx="44" cy="57"/>
            </a:xfrm>
          </p:grpSpPr>
          <p:cxnSp>
            <p:nvCxnSpPr>
              <p:cNvPr id="9427" name="AutoShape 211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9428" name="AutoShape 212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30" name="Group 213"/>
          <p:cNvGrpSpPr>
            <a:grpSpLocks/>
          </p:cNvGrpSpPr>
          <p:nvPr/>
        </p:nvGrpSpPr>
        <p:grpSpPr bwMode="auto">
          <a:xfrm>
            <a:off x="5508104" y="1399059"/>
            <a:ext cx="828675" cy="463550"/>
            <a:chOff x="7072" y="2555"/>
            <a:chExt cx="1304" cy="729"/>
          </a:xfrm>
        </p:grpSpPr>
        <p:sp>
          <p:nvSpPr>
            <p:cNvPr id="9430" name="Text Box 214"/>
            <p:cNvSpPr txBox="1">
              <a:spLocks noChangeArrowheads="1"/>
            </p:cNvSpPr>
            <p:nvPr/>
          </p:nvSpPr>
          <p:spPr bwMode="auto">
            <a:xfrm>
              <a:off x="7448" y="2887"/>
              <a:ext cx="56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</a:t>
              </a:r>
              <a:r>
                <a:rPr kumimoji="0" lang="en-US" sz="1200" b="0" i="0" u="none" strike="noStrike" cap="none" normalizeH="0" baseline="3000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\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31" name="Text Box 215"/>
            <p:cNvSpPr txBox="1">
              <a:spLocks noChangeArrowheads="1"/>
            </p:cNvSpPr>
            <p:nvPr/>
          </p:nvSpPr>
          <p:spPr bwMode="auto">
            <a:xfrm>
              <a:off x="7072" y="2555"/>
              <a:ext cx="1304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R–N–R</a:t>
              </a:r>
              <a:r>
                <a:rPr kumimoji="0" lang="en-US" sz="1200" b="0" i="0" u="none" strike="noStrike" cap="none" normalizeH="0" baseline="3000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\\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432" name="AutoShape 216"/>
            <p:cNvCxnSpPr>
              <a:cxnSpLocks noChangeShapeType="1"/>
            </p:cNvCxnSpPr>
            <p:nvPr/>
          </p:nvCxnSpPr>
          <p:spPr bwMode="auto">
            <a:xfrm flipV="1">
              <a:off x="7681" y="2873"/>
              <a:ext cx="0" cy="113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</p:cxnSp>
      </p:grpSp>
      <p:grpSp>
        <p:nvGrpSpPr>
          <p:cNvPr id="31" name="Group 217"/>
          <p:cNvGrpSpPr>
            <a:grpSpLocks/>
          </p:cNvGrpSpPr>
          <p:nvPr/>
        </p:nvGrpSpPr>
        <p:grpSpPr bwMode="auto">
          <a:xfrm>
            <a:off x="3794749" y="1384201"/>
            <a:ext cx="828675" cy="481012"/>
            <a:chOff x="4052" y="6711"/>
            <a:chExt cx="1304" cy="758"/>
          </a:xfrm>
        </p:grpSpPr>
        <p:sp>
          <p:nvSpPr>
            <p:cNvPr id="9434" name="Text Box 218"/>
            <p:cNvSpPr txBox="1">
              <a:spLocks noChangeArrowheads="1"/>
            </p:cNvSpPr>
            <p:nvPr/>
          </p:nvSpPr>
          <p:spPr bwMode="auto">
            <a:xfrm>
              <a:off x="4525" y="67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35" name="Text Box 219"/>
            <p:cNvSpPr txBox="1">
              <a:spLocks noChangeArrowheads="1"/>
            </p:cNvSpPr>
            <p:nvPr/>
          </p:nvSpPr>
          <p:spPr bwMode="auto">
            <a:xfrm>
              <a:off x="4052" y="7015"/>
              <a:ext cx="1304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R–C–H   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2" name="Group 220"/>
            <p:cNvGrpSpPr>
              <a:grpSpLocks/>
            </p:cNvGrpSpPr>
            <p:nvPr/>
          </p:nvGrpSpPr>
          <p:grpSpPr bwMode="auto">
            <a:xfrm>
              <a:off x="4660" y="7030"/>
              <a:ext cx="44" cy="57"/>
              <a:chOff x="2225" y="10082"/>
              <a:chExt cx="44" cy="115"/>
            </a:xfrm>
          </p:grpSpPr>
          <p:cxnSp>
            <p:nvCxnSpPr>
              <p:cNvPr id="9437" name="AutoShape 221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9438" name="AutoShape 222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33" name="Group 223"/>
          <p:cNvGrpSpPr>
            <a:grpSpLocks/>
          </p:cNvGrpSpPr>
          <p:nvPr/>
        </p:nvGrpSpPr>
        <p:grpSpPr bwMode="auto">
          <a:xfrm>
            <a:off x="1763688" y="1389534"/>
            <a:ext cx="827087" cy="481012"/>
            <a:chOff x="4097" y="6711"/>
            <a:chExt cx="1304" cy="758"/>
          </a:xfrm>
        </p:grpSpPr>
        <p:sp>
          <p:nvSpPr>
            <p:cNvPr id="9440" name="Text Box 224"/>
            <p:cNvSpPr txBox="1">
              <a:spLocks noChangeArrowheads="1"/>
            </p:cNvSpPr>
            <p:nvPr/>
          </p:nvSpPr>
          <p:spPr bwMode="auto">
            <a:xfrm>
              <a:off x="4525" y="67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41" name="Text Box 225"/>
            <p:cNvSpPr txBox="1">
              <a:spLocks noChangeArrowheads="1"/>
            </p:cNvSpPr>
            <p:nvPr/>
          </p:nvSpPr>
          <p:spPr bwMode="auto">
            <a:xfrm>
              <a:off x="4097" y="7015"/>
              <a:ext cx="1304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-2500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R–C–OH   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4" name="Group 226"/>
            <p:cNvGrpSpPr>
              <a:grpSpLocks/>
            </p:cNvGrpSpPr>
            <p:nvPr/>
          </p:nvGrpSpPr>
          <p:grpSpPr bwMode="auto">
            <a:xfrm>
              <a:off x="4660" y="7030"/>
              <a:ext cx="44" cy="57"/>
              <a:chOff x="2225" y="10082"/>
              <a:chExt cx="44" cy="115"/>
            </a:xfrm>
          </p:grpSpPr>
          <p:cxnSp>
            <p:nvCxnSpPr>
              <p:cNvPr id="9443" name="AutoShape 227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9444" name="AutoShape 228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35" name="Group 229"/>
          <p:cNvGrpSpPr>
            <a:grpSpLocks/>
          </p:cNvGrpSpPr>
          <p:nvPr/>
        </p:nvGrpSpPr>
        <p:grpSpPr bwMode="auto">
          <a:xfrm>
            <a:off x="558588" y="1385330"/>
            <a:ext cx="863600" cy="461974"/>
            <a:chOff x="8636" y="6726"/>
            <a:chExt cx="1361" cy="728"/>
          </a:xfrm>
        </p:grpSpPr>
        <p:sp>
          <p:nvSpPr>
            <p:cNvPr id="9446" name="Text Box 230"/>
            <p:cNvSpPr txBox="1">
              <a:spLocks noChangeArrowheads="1"/>
            </p:cNvSpPr>
            <p:nvPr/>
          </p:nvSpPr>
          <p:spPr bwMode="auto">
            <a:xfrm>
              <a:off x="8974" y="6726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47" name="Text Box 231"/>
            <p:cNvSpPr txBox="1">
              <a:spLocks noChangeArrowheads="1"/>
            </p:cNvSpPr>
            <p:nvPr/>
          </p:nvSpPr>
          <p:spPr bwMode="auto">
            <a:xfrm>
              <a:off x="8636" y="7000"/>
              <a:ext cx="1361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R–C–O-R</a:t>
              </a:r>
              <a:r>
                <a:rPr kumimoji="0" lang="en-US" sz="1200" b="0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\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 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8" name="Group 232"/>
            <p:cNvGrpSpPr>
              <a:grpSpLocks/>
            </p:cNvGrpSpPr>
            <p:nvPr/>
          </p:nvGrpSpPr>
          <p:grpSpPr bwMode="auto">
            <a:xfrm>
              <a:off x="9139" y="7030"/>
              <a:ext cx="44" cy="57"/>
              <a:chOff x="2225" y="10082"/>
              <a:chExt cx="44" cy="115"/>
            </a:xfrm>
          </p:grpSpPr>
          <p:cxnSp>
            <p:nvCxnSpPr>
              <p:cNvPr id="9449" name="AutoShape 233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9450" name="AutoShape 234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39" name="Group 235"/>
          <p:cNvGrpSpPr>
            <a:grpSpLocks/>
          </p:cNvGrpSpPr>
          <p:nvPr/>
        </p:nvGrpSpPr>
        <p:grpSpPr bwMode="auto">
          <a:xfrm>
            <a:off x="2763460" y="1350290"/>
            <a:ext cx="827088" cy="471493"/>
            <a:chOff x="4037" y="6711"/>
            <a:chExt cx="1304" cy="743"/>
          </a:xfrm>
        </p:grpSpPr>
        <p:sp>
          <p:nvSpPr>
            <p:cNvPr id="9452" name="Text Box 236"/>
            <p:cNvSpPr txBox="1">
              <a:spLocks noChangeArrowheads="1"/>
            </p:cNvSpPr>
            <p:nvPr/>
          </p:nvSpPr>
          <p:spPr bwMode="auto">
            <a:xfrm>
              <a:off x="4525" y="67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53" name="Text Box 237"/>
            <p:cNvSpPr txBox="1">
              <a:spLocks noChangeArrowheads="1"/>
            </p:cNvSpPr>
            <p:nvPr/>
          </p:nvSpPr>
          <p:spPr bwMode="auto">
            <a:xfrm>
              <a:off x="4037" y="7000"/>
              <a:ext cx="1304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R–C–R   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0" name="Group 238"/>
            <p:cNvGrpSpPr>
              <a:grpSpLocks/>
            </p:cNvGrpSpPr>
            <p:nvPr/>
          </p:nvGrpSpPr>
          <p:grpSpPr bwMode="auto">
            <a:xfrm>
              <a:off x="4660" y="7030"/>
              <a:ext cx="44" cy="57"/>
              <a:chOff x="2225" y="10082"/>
              <a:chExt cx="44" cy="115"/>
            </a:xfrm>
          </p:grpSpPr>
          <p:cxnSp>
            <p:nvCxnSpPr>
              <p:cNvPr id="9455" name="AutoShape 239"/>
              <p:cNvCxnSpPr>
                <a:cxnSpLocks noChangeShapeType="1"/>
              </p:cNvCxnSpPr>
              <p:nvPr/>
            </p:nvCxnSpPr>
            <p:spPr bwMode="auto">
              <a:xfrm flipV="1">
                <a:off x="2225" y="10082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9456" name="AutoShape 240"/>
              <p:cNvCxnSpPr>
                <a:cxnSpLocks noChangeShapeType="1"/>
              </p:cNvCxnSpPr>
              <p:nvPr/>
            </p:nvCxnSpPr>
            <p:spPr bwMode="auto">
              <a:xfrm flipV="1">
                <a:off x="2269" y="10084"/>
                <a:ext cx="0" cy="113"/>
              </a:xfrm>
              <a:prstGeom prst="straightConnector1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41" name="Group 2"/>
          <p:cNvGrpSpPr>
            <a:grpSpLocks/>
          </p:cNvGrpSpPr>
          <p:nvPr/>
        </p:nvGrpSpPr>
        <p:grpSpPr bwMode="auto">
          <a:xfrm>
            <a:off x="3539343" y="2127531"/>
            <a:ext cx="1116013" cy="498451"/>
            <a:chOff x="5001" y="4265"/>
            <a:chExt cx="1757" cy="784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5836" y="4265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5001" y="4539"/>
              <a:ext cx="175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–C–H     </a:t>
              </a:r>
            </a:p>
          </p:txBody>
        </p:sp>
        <p:grpSp>
          <p:nvGrpSpPr>
            <p:cNvPr id="42" name="Group 5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30" name="AutoShape 6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1" name="AutoShape 7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43" name="Group 8"/>
          <p:cNvGrpSpPr>
            <a:grpSpLocks/>
          </p:cNvGrpSpPr>
          <p:nvPr/>
        </p:nvGrpSpPr>
        <p:grpSpPr bwMode="auto">
          <a:xfrm>
            <a:off x="2585480" y="2123331"/>
            <a:ext cx="1116012" cy="507988"/>
            <a:chOff x="5123" y="4250"/>
            <a:chExt cx="1757" cy="799"/>
          </a:xfrm>
        </p:grpSpPr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5836" y="4250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4" name="Text Box 10"/>
            <p:cNvSpPr txBox="1">
              <a:spLocks noChangeArrowheads="1"/>
            </p:cNvSpPr>
            <p:nvPr/>
          </p:nvSpPr>
          <p:spPr bwMode="auto">
            <a:xfrm>
              <a:off x="5123" y="4539"/>
              <a:ext cx="175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</a:t>
              </a:r>
            </a:p>
          </p:txBody>
        </p:sp>
        <p:grpSp>
          <p:nvGrpSpPr>
            <p:cNvPr id="44" name="Group 11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36" name="AutoShape 12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7" name="AutoShape 13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45" name="Group 14"/>
          <p:cNvGrpSpPr>
            <a:grpSpLocks/>
          </p:cNvGrpSpPr>
          <p:nvPr/>
        </p:nvGrpSpPr>
        <p:grpSpPr bwMode="auto">
          <a:xfrm>
            <a:off x="1490496" y="2128662"/>
            <a:ext cx="1116013" cy="507988"/>
            <a:chOff x="5093" y="4250"/>
            <a:chExt cx="1757" cy="799"/>
          </a:xfrm>
        </p:grpSpPr>
        <p:sp>
          <p:nvSpPr>
            <p:cNvPr id="1039" name="Text Box 15"/>
            <p:cNvSpPr txBox="1">
              <a:spLocks noChangeArrowheads="1"/>
            </p:cNvSpPr>
            <p:nvPr/>
          </p:nvSpPr>
          <p:spPr bwMode="auto">
            <a:xfrm>
              <a:off x="5851" y="4250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0" name="Text Box 16"/>
            <p:cNvSpPr txBox="1">
              <a:spLocks noChangeArrowheads="1"/>
            </p:cNvSpPr>
            <p:nvPr/>
          </p:nvSpPr>
          <p:spPr bwMode="auto">
            <a:xfrm>
              <a:off x="5093" y="4539"/>
              <a:ext cx="175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–C–OH  </a:t>
              </a:r>
            </a:p>
          </p:txBody>
        </p:sp>
        <p:grpSp>
          <p:nvGrpSpPr>
            <p:cNvPr id="46" name="Group 17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42" name="AutoShape 18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43" name="AutoShape 19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47" name="Group 20"/>
          <p:cNvGrpSpPr>
            <a:grpSpLocks/>
          </p:cNvGrpSpPr>
          <p:nvPr/>
        </p:nvGrpSpPr>
        <p:grpSpPr bwMode="auto">
          <a:xfrm>
            <a:off x="357456" y="2132852"/>
            <a:ext cx="1295400" cy="498451"/>
            <a:chOff x="5123" y="4250"/>
            <a:chExt cx="2041" cy="784"/>
          </a:xfrm>
        </p:grpSpPr>
        <p:sp>
          <p:nvSpPr>
            <p:cNvPr id="1045" name="Text Box 21"/>
            <p:cNvSpPr txBox="1">
              <a:spLocks noChangeArrowheads="1"/>
            </p:cNvSpPr>
            <p:nvPr/>
          </p:nvSpPr>
          <p:spPr bwMode="auto">
            <a:xfrm>
              <a:off x="5836" y="4250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6" name="Text Box 22"/>
            <p:cNvSpPr txBox="1">
              <a:spLocks noChangeArrowheads="1"/>
            </p:cNvSpPr>
            <p:nvPr/>
          </p:nvSpPr>
          <p:spPr bwMode="auto">
            <a:xfrm>
              <a:off x="5123" y="4524"/>
              <a:ext cx="204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–C–O-CH</a:t>
              </a:r>
              <a:r>
                <a:rPr kumimoji="0" lang="en-US" sz="12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</a:t>
              </a:r>
            </a:p>
          </p:txBody>
        </p:sp>
        <p:grpSp>
          <p:nvGrpSpPr>
            <p:cNvPr id="48" name="Group 23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48" name="AutoShape 24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49" name="AutoShape 25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49" name="Group 26"/>
          <p:cNvGrpSpPr>
            <a:grpSpLocks/>
          </p:cNvGrpSpPr>
          <p:nvPr/>
        </p:nvGrpSpPr>
        <p:grpSpPr bwMode="auto">
          <a:xfrm>
            <a:off x="6952456" y="2704728"/>
            <a:ext cx="1187450" cy="544512"/>
            <a:chOff x="7028" y="3340"/>
            <a:chExt cx="1871" cy="859"/>
          </a:xfrm>
        </p:grpSpPr>
        <p:sp>
          <p:nvSpPr>
            <p:cNvPr id="1051" name="Text Box 27"/>
            <p:cNvSpPr txBox="1">
              <a:spLocks noChangeArrowheads="1"/>
            </p:cNvSpPr>
            <p:nvPr/>
          </p:nvSpPr>
          <p:spPr bwMode="auto">
            <a:xfrm>
              <a:off x="7561" y="3340"/>
              <a:ext cx="624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Cl</a:t>
              </a:r>
              <a:endParaRPr kumimoji="0" lang="en-US" sz="11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2" name="Text Box 28"/>
            <p:cNvSpPr txBox="1">
              <a:spLocks noChangeArrowheads="1"/>
            </p:cNvSpPr>
            <p:nvPr/>
          </p:nvSpPr>
          <p:spPr bwMode="auto">
            <a:xfrm>
              <a:off x="7028" y="3689"/>
              <a:ext cx="187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–CH–CH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</a:t>
              </a:r>
            </a:p>
          </p:txBody>
        </p:sp>
        <p:cxnSp>
          <p:nvCxnSpPr>
            <p:cNvPr id="1053" name="AutoShape 29"/>
            <p:cNvCxnSpPr>
              <a:cxnSpLocks noChangeShapeType="1"/>
            </p:cNvCxnSpPr>
            <p:nvPr/>
          </p:nvCxnSpPr>
          <p:spPr bwMode="auto">
            <a:xfrm flipV="1">
              <a:off x="7846" y="3659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50" name="Group 2"/>
          <p:cNvGrpSpPr>
            <a:grpSpLocks/>
          </p:cNvGrpSpPr>
          <p:nvPr/>
        </p:nvGrpSpPr>
        <p:grpSpPr bwMode="auto">
          <a:xfrm>
            <a:off x="4504854" y="2668662"/>
            <a:ext cx="1187450" cy="546100"/>
            <a:chOff x="7028" y="3340"/>
            <a:chExt cx="1871" cy="859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7606" y="3340"/>
              <a:ext cx="680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OH</a:t>
              </a:r>
              <a:endPara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7028" y="3689"/>
              <a:ext cx="187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–CH–CH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</a:t>
              </a:r>
            </a:p>
          </p:txBody>
        </p:sp>
        <p:cxnSp>
          <p:nvCxnSpPr>
            <p:cNvPr id="5" name="AutoShape 5"/>
            <p:cNvCxnSpPr>
              <a:cxnSpLocks noChangeShapeType="1"/>
            </p:cNvCxnSpPr>
            <p:nvPr/>
          </p:nvCxnSpPr>
          <p:spPr bwMode="auto">
            <a:xfrm flipV="1">
              <a:off x="7846" y="3659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51" name="Group 6"/>
          <p:cNvGrpSpPr>
            <a:grpSpLocks/>
          </p:cNvGrpSpPr>
          <p:nvPr/>
        </p:nvGrpSpPr>
        <p:grpSpPr bwMode="auto">
          <a:xfrm>
            <a:off x="5384311" y="2657550"/>
            <a:ext cx="1008062" cy="544512"/>
            <a:chOff x="6938" y="3340"/>
            <a:chExt cx="1587" cy="859"/>
          </a:xfrm>
        </p:grpSpPr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7561" y="3340"/>
              <a:ext cx="73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endParaRPr kumimoji="0" lang="en-US" sz="11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6938" y="3689"/>
              <a:ext cx="158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–N–H   </a:t>
              </a:r>
            </a:p>
          </p:txBody>
        </p:sp>
        <p:cxnSp>
          <p:nvCxnSpPr>
            <p:cNvPr id="9" name="AutoShape 9"/>
            <p:cNvCxnSpPr>
              <a:cxnSpLocks noChangeShapeType="1"/>
            </p:cNvCxnSpPr>
            <p:nvPr/>
          </p:nvCxnSpPr>
          <p:spPr bwMode="auto">
            <a:xfrm flipV="1">
              <a:off x="7846" y="3659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52" name="Group 10"/>
          <p:cNvGrpSpPr>
            <a:grpSpLocks/>
          </p:cNvGrpSpPr>
          <p:nvPr/>
        </p:nvGrpSpPr>
        <p:grpSpPr bwMode="auto">
          <a:xfrm>
            <a:off x="6198716" y="2675012"/>
            <a:ext cx="939800" cy="548640"/>
            <a:chOff x="8387" y="9596"/>
            <a:chExt cx="1479" cy="1013"/>
          </a:xfrm>
        </p:grpSpPr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9469" y="9851"/>
              <a:ext cx="397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1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8727" y="9596"/>
              <a:ext cx="90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 </a:t>
              </a:r>
              <a:endParaRPr kumimoji="0" lang="en-US" sz="11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" name="AutoShape 13"/>
            <p:cNvCxnSpPr>
              <a:cxnSpLocks noChangeShapeType="1"/>
            </p:cNvCxnSpPr>
            <p:nvPr/>
          </p:nvCxnSpPr>
          <p:spPr bwMode="auto">
            <a:xfrm flipH="1" flipV="1">
              <a:off x="9456" y="9940"/>
              <a:ext cx="103" cy="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8387" y="10099"/>
              <a:ext cx="1247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endPara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endParaRPr>
            </a:p>
          </p:txBody>
        </p:sp>
        <p:cxnSp>
          <p:nvCxnSpPr>
            <p:cNvPr id="15" name="AutoShape 15"/>
            <p:cNvCxnSpPr>
              <a:cxnSpLocks noChangeShapeType="1"/>
            </p:cNvCxnSpPr>
            <p:nvPr/>
          </p:nvCxnSpPr>
          <p:spPr bwMode="auto">
            <a:xfrm flipH="1">
              <a:off x="9456" y="10159"/>
              <a:ext cx="113" cy="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53" name="Group 16"/>
          <p:cNvGrpSpPr>
            <a:grpSpLocks/>
          </p:cNvGrpSpPr>
          <p:nvPr/>
        </p:nvGrpSpPr>
        <p:grpSpPr bwMode="auto">
          <a:xfrm>
            <a:off x="3412654" y="2684537"/>
            <a:ext cx="1439862" cy="515938"/>
            <a:chOff x="6458" y="9011"/>
            <a:chExt cx="2268" cy="814"/>
          </a:xfrm>
        </p:grpSpPr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7801" y="901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6458" y="9315"/>
              <a:ext cx="2268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-C–H</a:t>
              </a:r>
            </a:p>
          </p:txBody>
        </p:sp>
        <p:grpSp>
          <p:nvGrpSpPr>
            <p:cNvPr id="54" name="Group 19"/>
            <p:cNvGrpSpPr>
              <a:grpSpLocks/>
            </p:cNvGrpSpPr>
            <p:nvPr/>
          </p:nvGrpSpPr>
          <p:grpSpPr bwMode="auto">
            <a:xfrm>
              <a:off x="7966" y="9330"/>
              <a:ext cx="44" cy="57"/>
              <a:chOff x="8187" y="7430"/>
              <a:chExt cx="44" cy="57"/>
            </a:xfrm>
          </p:grpSpPr>
          <p:cxnSp>
            <p:nvCxnSpPr>
              <p:cNvPr id="20" name="AutoShape 20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" name="AutoShape 21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55" name="Group 22"/>
          <p:cNvGrpSpPr>
            <a:grpSpLocks/>
          </p:cNvGrpSpPr>
          <p:nvPr/>
        </p:nvGrpSpPr>
        <p:grpSpPr bwMode="auto">
          <a:xfrm>
            <a:off x="2416258" y="2684525"/>
            <a:ext cx="1439862" cy="496924"/>
            <a:chOff x="5123" y="4265"/>
            <a:chExt cx="2268" cy="784"/>
          </a:xfrm>
        </p:grpSpPr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5821" y="4265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5123" y="4539"/>
              <a:ext cx="2268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dirty="0" smtClean="0"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C-CH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 </a:t>
              </a:r>
            </a:p>
          </p:txBody>
        </p:sp>
        <p:grpSp>
          <p:nvGrpSpPr>
            <p:cNvPr id="56" name="Group 25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26" name="AutoShape 26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7" name="AutoShape 27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57" name="Group 28"/>
          <p:cNvGrpSpPr>
            <a:grpSpLocks/>
          </p:cNvGrpSpPr>
          <p:nvPr/>
        </p:nvGrpSpPr>
        <p:grpSpPr bwMode="auto">
          <a:xfrm>
            <a:off x="1398190" y="2680345"/>
            <a:ext cx="1403350" cy="520700"/>
            <a:chOff x="3277" y="8974"/>
            <a:chExt cx="2211" cy="821"/>
          </a:xfrm>
        </p:grpSpPr>
        <p:sp>
          <p:nvSpPr>
            <p:cNvPr id="29" name="Text Box 29"/>
            <p:cNvSpPr txBox="1">
              <a:spLocks noChangeArrowheads="1"/>
            </p:cNvSpPr>
            <p:nvPr/>
          </p:nvSpPr>
          <p:spPr bwMode="auto">
            <a:xfrm>
              <a:off x="4515" y="8981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4" name="Text Box 30"/>
            <p:cNvSpPr txBox="1">
              <a:spLocks noChangeArrowheads="1"/>
            </p:cNvSpPr>
            <p:nvPr/>
          </p:nvSpPr>
          <p:spPr bwMode="auto">
            <a:xfrm>
              <a:off x="3277" y="9285"/>
              <a:ext cx="2211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–CH–C–OH </a:t>
              </a:r>
            </a:p>
          </p:txBody>
        </p:sp>
        <p:grpSp>
          <p:nvGrpSpPr>
            <p:cNvPr id="58" name="Group 31"/>
            <p:cNvGrpSpPr>
              <a:grpSpLocks/>
            </p:cNvGrpSpPr>
            <p:nvPr/>
          </p:nvGrpSpPr>
          <p:grpSpPr bwMode="auto">
            <a:xfrm>
              <a:off x="4650" y="9300"/>
              <a:ext cx="44" cy="57"/>
              <a:chOff x="8187" y="7430"/>
              <a:chExt cx="44" cy="57"/>
            </a:xfrm>
          </p:grpSpPr>
          <p:cxnSp>
            <p:nvCxnSpPr>
              <p:cNvPr id="1056" name="AutoShape 32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57" name="AutoShape 33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1058" name="Text Box 34"/>
            <p:cNvSpPr txBox="1">
              <a:spLocks noChangeArrowheads="1"/>
            </p:cNvSpPr>
            <p:nvPr/>
          </p:nvSpPr>
          <p:spPr bwMode="auto">
            <a:xfrm>
              <a:off x="3952" y="8974"/>
              <a:ext cx="73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05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endParaRPr kumimoji="0" lang="en-US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59" name="AutoShape 35"/>
            <p:cNvCxnSpPr>
              <a:cxnSpLocks noChangeShapeType="1"/>
            </p:cNvCxnSpPr>
            <p:nvPr/>
          </p:nvCxnSpPr>
          <p:spPr bwMode="auto">
            <a:xfrm flipV="1">
              <a:off x="4199" y="9273"/>
              <a:ext cx="1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59" name="Group 36"/>
          <p:cNvGrpSpPr>
            <a:grpSpLocks/>
          </p:cNvGrpSpPr>
          <p:nvPr/>
        </p:nvGrpSpPr>
        <p:grpSpPr bwMode="auto">
          <a:xfrm>
            <a:off x="244033" y="2689840"/>
            <a:ext cx="1584325" cy="496923"/>
            <a:chOff x="5108" y="4280"/>
            <a:chExt cx="2494" cy="784"/>
          </a:xfrm>
        </p:grpSpPr>
        <p:sp>
          <p:nvSpPr>
            <p:cNvPr id="1061" name="Text Box 37"/>
            <p:cNvSpPr txBox="1">
              <a:spLocks noChangeArrowheads="1"/>
            </p:cNvSpPr>
            <p:nvPr/>
          </p:nvSpPr>
          <p:spPr bwMode="auto">
            <a:xfrm>
              <a:off x="5836" y="4280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62" name="Text Box 38"/>
            <p:cNvSpPr txBox="1">
              <a:spLocks noChangeArrowheads="1"/>
            </p:cNvSpPr>
            <p:nvPr/>
          </p:nvSpPr>
          <p:spPr bwMode="auto">
            <a:xfrm>
              <a:off x="5108" y="4554"/>
              <a:ext cx="2494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–C-O-CH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-CH</a:t>
              </a:r>
              <a:r>
                <a:rPr kumimoji="0" lang="en-US" sz="105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</a:p>
          </p:txBody>
        </p:sp>
        <p:grpSp>
          <p:nvGrpSpPr>
            <p:cNvPr id="60" name="Group 39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1064" name="AutoShape 40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65" name="AutoShape 41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sp>
        <p:nvSpPr>
          <p:cNvPr id="138" name="TextBox 137"/>
          <p:cNvSpPr txBox="1"/>
          <p:nvPr/>
        </p:nvSpPr>
        <p:spPr>
          <a:xfrm>
            <a:off x="256853" y="2473846"/>
            <a:ext cx="1554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ميثيل</a:t>
            </a:r>
            <a:r>
              <a:rPr lang="ar-AE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إيثانوات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179512" y="3104376"/>
            <a:ext cx="1554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إيثيل</a:t>
            </a:r>
            <a:r>
              <a:rPr lang="ar-AE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إيثانوات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5" name="Group 36"/>
          <p:cNvGrpSpPr>
            <a:grpSpLocks/>
          </p:cNvGrpSpPr>
          <p:nvPr/>
        </p:nvGrpSpPr>
        <p:grpSpPr bwMode="auto">
          <a:xfrm>
            <a:off x="232466" y="3684954"/>
            <a:ext cx="1584325" cy="515937"/>
            <a:chOff x="5063" y="4250"/>
            <a:chExt cx="2494" cy="814"/>
          </a:xfrm>
        </p:grpSpPr>
        <p:sp>
          <p:nvSpPr>
            <p:cNvPr id="308" name="Text Box 37"/>
            <p:cNvSpPr txBox="1">
              <a:spLocks noChangeArrowheads="1"/>
            </p:cNvSpPr>
            <p:nvPr/>
          </p:nvSpPr>
          <p:spPr bwMode="auto">
            <a:xfrm>
              <a:off x="5821" y="4250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1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9" name="Text Box 38"/>
            <p:cNvSpPr txBox="1">
              <a:spLocks noChangeArrowheads="1"/>
            </p:cNvSpPr>
            <p:nvPr/>
          </p:nvSpPr>
          <p:spPr bwMode="auto">
            <a:xfrm>
              <a:off x="5063" y="4554"/>
              <a:ext cx="2494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H–C–O -</a:t>
              </a:r>
              <a:r>
                <a:rPr kumimoji="0" lang="en-US" sz="1100" dirty="0" smtClean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CH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</a:p>
          </p:txBody>
        </p:sp>
        <p:grpSp>
          <p:nvGrpSpPr>
            <p:cNvPr id="161" name="Group 39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311" name="AutoShape 40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312" name="AutoShape 41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62" name="Group 36"/>
          <p:cNvGrpSpPr>
            <a:grpSpLocks/>
          </p:cNvGrpSpPr>
          <p:nvPr/>
        </p:nvGrpSpPr>
        <p:grpSpPr bwMode="auto">
          <a:xfrm>
            <a:off x="241846" y="4662661"/>
            <a:ext cx="1584325" cy="487416"/>
            <a:chOff x="4873" y="4280"/>
            <a:chExt cx="2494" cy="769"/>
          </a:xfrm>
        </p:grpSpPr>
        <p:sp>
          <p:nvSpPr>
            <p:cNvPr id="314" name="Text Box 37"/>
            <p:cNvSpPr txBox="1">
              <a:spLocks noChangeArrowheads="1"/>
            </p:cNvSpPr>
            <p:nvPr/>
          </p:nvSpPr>
          <p:spPr bwMode="auto">
            <a:xfrm>
              <a:off x="5836" y="4280"/>
              <a:ext cx="39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1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5" name="Text Box 38"/>
            <p:cNvSpPr txBox="1">
              <a:spLocks noChangeArrowheads="1"/>
            </p:cNvSpPr>
            <p:nvPr/>
          </p:nvSpPr>
          <p:spPr bwMode="auto">
            <a:xfrm>
              <a:off x="4873" y="4539"/>
              <a:ext cx="2494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C</a:t>
              </a:r>
              <a:r>
                <a:rPr kumimoji="0" lang="en-US" sz="1100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H</a:t>
              </a:r>
              <a:r>
                <a:rPr kumimoji="0" lang="en-US" sz="1100" baseline="-25000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5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–C–O-C</a:t>
              </a:r>
              <a:r>
                <a:rPr kumimoji="0" lang="en-US" sz="1100" baseline="-25000" dirty="0" smtClean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4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H</a:t>
              </a:r>
              <a:r>
                <a:rPr kumimoji="0" lang="en-US" sz="1100" baseline="-25000" dirty="0" smtClean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9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</a:p>
          </p:txBody>
        </p:sp>
        <p:grpSp>
          <p:nvGrpSpPr>
            <p:cNvPr id="163" name="Group 39"/>
            <p:cNvGrpSpPr>
              <a:grpSpLocks/>
            </p:cNvGrpSpPr>
            <p:nvPr/>
          </p:nvGrpSpPr>
          <p:grpSpPr bwMode="auto">
            <a:xfrm>
              <a:off x="6001" y="4569"/>
              <a:ext cx="44" cy="57"/>
              <a:chOff x="8187" y="7430"/>
              <a:chExt cx="44" cy="57"/>
            </a:xfrm>
          </p:grpSpPr>
          <p:cxnSp>
            <p:nvCxnSpPr>
              <p:cNvPr id="317" name="AutoShape 40"/>
              <p:cNvCxnSpPr>
                <a:cxnSpLocks noChangeShapeType="1"/>
              </p:cNvCxnSpPr>
              <p:nvPr/>
            </p:nvCxnSpPr>
            <p:spPr bwMode="auto">
              <a:xfrm flipV="1">
                <a:off x="8187" y="7430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318" name="AutoShape 41"/>
              <p:cNvCxnSpPr>
                <a:cxnSpLocks noChangeShapeType="1"/>
              </p:cNvCxnSpPr>
              <p:nvPr/>
            </p:nvCxnSpPr>
            <p:spPr bwMode="auto">
              <a:xfrm flipV="1">
                <a:off x="8231" y="7431"/>
                <a:ext cx="0" cy="56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64" name="Group 37"/>
          <p:cNvGrpSpPr/>
          <p:nvPr/>
        </p:nvGrpSpPr>
        <p:grpSpPr>
          <a:xfrm>
            <a:off x="80002" y="5577359"/>
            <a:ext cx="1584325" cy="515937"/>
            <a:chOff x="80002" y="5577359"/>
            <a:chExt cx="1584325" cy="515937"/>
          </a:xfrm>
        </p:grpSpPr>
        <p:grpSp>
          <p:nvGrpSpPr>
            <p:cNvPr id="165" name="Group 36"/>
            <p:cNvGrpSpPr>
              <a:grpSpLocks/>
            </p:cNvGrpSpPr>
            <p:nvPr/>
          </p:nvGrpSpPr>
          <p:grpSpPr bwMode="auto">
            <a:xfrm>
              <a:off x="80002" y="5577359"/>
              <a:ext cx="1584325" cy="515937"/>
              <a:chOff x="4808" y="4250"/>
              <a:chExt cx="2494" cy="814"/>
            </a:xfrm>
          </p:grpSpPr>
          <p:sp>
            <p:nvSpPr>
              <p:cNvPr id="320" name="Text Box 37"/>
              <p:cNvSpPr txBox="1">
                <a:spLocks noChangeArrowheads="1"/>
              </p:cNvSpPr>
              <p:nvPr/>
            </p:nvSpPr>
            <p:spPr bwMode="auto">
              <a:xfrm>
                <a:off x="5821" y="4250"/>
                <a:ext cx="397" cy="3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O</a:t>
                </a:r>
                <a:endParaRPr kumimoji="0" lang="en-US" sz="11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1" name="Text Box 38"/>
              <p:cNvSpPr txBox="1">
                <a:spLocks noChangeArrowheads="1"/>
              </p:cNvSpPr>
              <p:nvPr/>
            </p:nvSpPr>
            <p:spPr bwMode="auto">
              <a:xfrm>
                <a:off x="4808" y="4554"/>
                <a:ext cx="2494" cy="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i="0" u="none" strike="noStrike" cap="none" normalizeH="0" baseline="-25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</a:t>
                </a:r>
                <a:r>
                  <a:rPr kumimoji="0" lang="en-US" sz="110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H–C–O -</a:t>
                </a:r>
                <a:r>
                  <a:rPr kumimoji="0" lang="en-US" sz="1100" dirty="0" smtClean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</a:t>
                </a:r>
                <a:r>
                  <a:rPr kumimoji="0" lang="en-US" sz="110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</a:t>
                </a:r>
              </a:p>
            </p:txBody>
          </p:sp>
          <p:grpSp>
            <p:nvGrpSpPr>
              <p:cNvPr id="167" name="Group 39"/>
              <p:cNvGrpSpPr>
                <a:grpSpLocks/>
              </p:cNvGrpSpPr>
              <p:nvPr/>
            </p:nvGrpSpPr>
            <p:grpSpPr bwMode="auto">
              <a:xfrm>
                <a:off x="6001" y="4569"/>
                <a:ext cx="44" cy="57"/>
                <a:chOff x="8187" y="7430"/>
                <a:chExt cx="44" cy="57"/>
              </a:xfrm>
            </p:grpSpPr>
            <p:cxnSp>
              <p:nvCxnSpPr>
                <p:cNvPr id="323" name="AutoShape 40"/>
                <p:cNvCxnSpPr>
                  <a:cxnSpLocks noChangeShapeType="1"/>
                </p:cNvCxnSpPr>
                <p:nvPr/>
              </p:nvCxnSpPr>
              <p:spPr bwMode="auto">
                <a:xfrm flipV="1">
                  <a:off x="8187" y="7430"/>
                  <a:ext cx="0" cy="56"/>
                </a:xfrm>
                <a:prstGeom prst="straightConnector1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24" name="AutoShape 41"/>
                <p:cNvCxnSpPr>
                  <a:cxnSpLocks noChangeShapeType="1"/>
                </p:cNvCxnSpPr>
                <p:nvPr/>
              </p:nvCxnSpPr>
              <p:spPr bwMode="auto">
                <a:xfrm flipV="1">
                  <a:off x="8231" y="7431"/>
                  <a:ext cx="0" cy="56"/>
                </a:xfrm>
                <a:prstGeom prst="straightConnector1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</p:grpSp>
        </p:grpSp>
        <p:grpSp>
          <p:nvGrpSpPr>
            <p:cNvPr id="168" name="Group 2"/>
            <p:cNvGrpSpPr>
              <a:grpSpLocks/>
            </p:cNvGrpSpPr>
            <p:nvPr/>
          </p:nvGrpSpPr>
          <p:grpSpPr bwMode="auto">
            <a:xfrm rot="16200000">
              <a:off x="1197173" y="5780905"/>
              <a:ext cx="180000" cy="252000"/>
              <a:chOff x="3345" y="13559"/>
              <a:chExt cx="540" cy="720"/>
            </a:xfrm>
          </p:grpSpPr>
          <p:sp>
            <p:nvSpPr>
              <p:cNvPr id="36" name="Oval 3"/>
              <p:cNvSpPr>
                <a:spLocks noChangeArrowheads="1"/>
              </p:cNvSpPr>
              <p:nvPr/>
            </p:nvSpPr>
            <p:spPr bwMode="auto">
              <a:xfrm>
                <a:off x="3435" y="13724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AE"/>
              </a:p>
            </p:txBody>
          </p:sp>
          <p:sp>
            <p:nvSpPr>
              <p:cNvPr id="37" name="AutoShape 4"/>
              <p:cNvSpPr>
                <a:spLocks noChangeArrowheads="1"/>
              </p:cNvSpPr>
              <p:nvPr/>
            </p:nvSpPr>
            <p:spPr bwMode="auto">
              <a:xfrm rot="5400000">
                <a:off x="3255" y="13649"/>
                <a:ext cx="720" cy="540"/>
              </a:xfrm>
              <a:prstGeom prst="hexagon">
                <a:avLst>
                  <a:gd name="adj" fmla="val 33333"/>
                  <a:gd name="vf" fmla="val 115470"/>
                </a:avLst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AE"/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xmlns="" val="3953365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/>
      <p:bldP spid="13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LASHSPRING_PRESENTATION_TITLE" val="الترابط الكيميائي"/>
  <p:tag name="FLASHSPRING_ENABLE_BG_AUDIO_TAG" val="1"/>
  <p:tag name="FLASHSPRING_BG_AUDIO_FULL_PATH_TAG" val="C:\Documents and Settings\samy abu elela\Desktop\الأولاد\أغاني\طيبه.wav"/>
  <p:tag name="FLASHSPRING_BG_AUDIO_RELATIVE_PATH_TAG" val="..\..\..\..\..\..\..\..\..\Desktop\الأولاد\أغاني\طيبه.wav"/>
  <p:tag name="FLASHSPRING_BG_AUDIO_DURATION_TAG" val="270.9420166"/>
  <p:tag name="FLASHSPRING_BG_AUDIO_LOOP_TAG" val="1"/>
  <p:tag name="GENSWF_OUTPUT_FILE_NAME" val="الاتزان ﺍﻟﻜﻴﻤﻴﺎﺋﻲ"/>
  <p:tag name="ISPRING_ULTRA_SCORM_SLIDE_COUNT" val="4"/>
  <p:tag name="ISPRING_ULTRA_SCORM_DURATION" val="36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"/>
  <p:tag name="GENSWF_ADVANCE_TIME" val="0.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"/>
  <p:tag name="GENSWF_ADVANCE_TIME" val="0.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"/>
  <p:tag name="GENSWF_ADVANCE_TIME" val="0.0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"/>
  <p:tag name="GENSWF_ADVANCE_TIME" val="0.0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"/>
  <p:tag name="GENSWF_ADVANCE_TIME" val="0.0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"/>
  <p:tag name="GENSWF_ADVANCE_TIME" val="0.0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"/>
  <p:tag name="GENSWF_ADVANCE_TIME" val="0.0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"/>
  <p:tag name="GENSWF_ADVANCE_TIME" val="0.0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"/>
  <p:tag name="GENSWF_ADVANCE_TIME" val="0.0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2421</Words>
  <Application>Microsoft Office PowerPoint</Application>
  <PresentationFormat>عرض على الشاشة (3:4)‏</PresentationFormat>
  <Paragraphs>1183</Paragraphs>
  <Slides>9</Slides>
  <Notes>9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fhoom</dc:creator>
  <cp:lastModifiedBy>fhoom</cp:lastModifiedBy>
  <cp:revision>1</cp:revision>
  <dcterms:created xsi:type="dcterms:W3CDTF">2013-10-29T17:55:19Z</dcterms:created>
  <dcterms:modified xsi:type="dcterms:W3CDTF">2013-10-29T17:57:41Z</dcterms:modified>
</cp:coreProperties>
</file>