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1" r:id="rId1"/>
  </p:sldMasterIdLst>
  <p:notesMasterIdLst>
    <p:notesMasterId r:id="rId6"/>
  </p:notesMasterIdLst>
  <p:sldIdLst>
    <p:sldId id="281" r:id="rId2"/>
    <p:sldId id="282" r:id="rId3"/>
    <p:sldId id="283" r:id="rId4"/>
    <p:sldId id="284" r:id="rId5"/>
  </p:sldIdLst>
  <p:sldSz cx="9144000" cy="6858000" type="screen4x3"/>
  <p:notesSz cx="6858000" cy="9144000"/>
  <p:custDataLst>
    <p:tags r:id="rId7"/>
  </p:custDataLst>
  <p:defaultTextStyle>
    <a:defPPr>
      <a:defRPr lang="ar-SA"/>
    </a:defPPr>
    <a:lvl1pPr algn="r" rtl="1" fontAlgn="base">
      <a:spcBef>
        <a:spcPct val="0"/>
      </a:spcBef>
      <a:spcAft>
        <a:spcPct val="0"/>
      </a:spcAft>
      <a:defRPr kumimoji="1" sz="4000" b="1" kern="1200">
        <a:solidFill>
          <a:schemeClr val="tx1"/>
        </a:solidFill>
        <a:latin typeface="Monotype Corsiva" pitchFamily="66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umimoji="1" sz="4000" b="1" kern="1200">
        <a:solidFill>
          <a:schemeClr val="tx1"/>
        </a:solidFill>
        <a:latin typeface="Monotype Corsiva" pitchFamily="66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umimoji="1" sz="4000" b="1" kern="1200">
        <a:solidFill>
          <a:schemeClr val="tx1"/>
        </a:solidFill>
        <a:latin typeface="Monotype Corsiva" pitchFamily="66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umimoji="1" sz="4000" b="1" kern="1200">
        <a:solidFill>
          <a:schemeClr val="tx1"/>
        </a:solidFill>
        <a:latin typeface="Monotype Corsiva" pitchFamily="66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umimoji="1" sz="4000" b="1" kern="1200">
        <a:solidFill>
          <a:schemeClr val="tx1"/>
        </a:solidFill>
        <a:latin typeface="Monotype Corsiva" pitchFamily="66" charset="0"/>
        <a:ea typeface="+mn-ea"/>
        <a:cs typeface="Arial" pitchFamily="34" charset="0"/>
      </a:defRPr>
    </a:lvl5pPr>
    <a:lvl6pPr marL="2286000" algn="r" defTabSz="914400" rtl="1" eaLnBrk="1" latinLnBrk="0" hangingPunct="1">
      <a:defRPr kumimoji="1" sz="4000" b="1" kern="1200">
        <a:solidFill>
          <a:schemeClr val="tx1"/>
        </a:solidFill>
        <a:latin typeface="Monotype Corsiva" pitchFamily="66" charset="0"/>
        <a:ea typeface="+mn-ea"/>
        <a:cs typeface="Arial" pitchFamily="34" charset="0"/>
      </a:defRPr>
    </a:lvl6pPr>
    <a:lvl7pPr marL="2743200" algn="r" defTabSz="914400" rtl="1" eaLnBrk="1" latinLnBrk="0" hangingPunct="1">
      <a:defRPr kumimoji="1" sz="4000" b="1" kern="1200">
        <a:solidFill>
          <a:schemeClr val="tx1"/>
        </a:solidFill>
        <a:latin typeface="Monotype Corsiva" pitchFamily="66" charset="0"/>
        <a:ea typeface="+mn-ea"/>
        <a:cs typeface="Arial" pitchFamily="34" charset="0"/>
      </a:defRPr>
    </a:lvl7pPr>
    <a:lvl8pPr marL="3200400" algn="r" defTabSz="914400" rtl="1" eaLnBrk="1" latinLnBrk="0" hangingPunct="1">
      <a:defRPr kumimoji="1" sz="4000" b="1" kern="1200">
        <a:solidFill>
          <a:schemeClr val="tx1"/>
        </a:solidFill>
        <a:latin typeface="Monotype Corsiva" pitchFamily="66" charset="0"/>
        <a:ea typeface="+mn-ea"/>
        <a:cs typeface="Arial" pitchFamily="34" charset="0"/>
      </a:defRPr>
    </a:lvl8pPr>
    <a:lvl9pPr marL="3657600" algn="r" defTabSz="914400" rtl="1" eaLnBrk="1" latinLnBrk="0" hangingPunct="1">
      <a:defRPr kumimoji="1" sz="4000" b="1" kern="1200">
        <a:solidFill>
          <a:schemeClr val="tx1"/>
        </a:solidFill>
        <a:latin typeface="Monotype Corsiva" pitchFamily="66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FFFF00"/>
    <a:srgbClr val="009900"/>
    <a:srgbClr val="0000FF"/>
    <a:srgbClr val="800000"/>
    <a:srgbClr val="00CC00"/>
    <a:srgbClr val="CC0000"/>
    <a:srgbClr val="CCCC00"/>
    <a:srgbClr val="00FFFF"/>
    <a:srgbClr val="66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7552" autoAdjust="0"/>
    <p:restoredTop sz="94660"/>
  </p:normalViewPr>
  <p:slideViewPr>
    <p:cSldViewPr>
      <p:cViewPr>
        <p:scale>
          <a:sx n="100" d="100"/>
          <a:sy n="100" d="100"/>
        </p:scale>
        <p:origin x="-96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latin typeface="Arial" pitchFamily="34" charset="0"/>
              </a:defRPr>
            </a:lvl1pPr>
          </a:lstStyle>
          <a:p>
            <a:pPr>
              <a:defRPr/>
            </a:pPr>
            <a:fld id="{16B18C4D-935D-4286-897A-00F58D5EC6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1659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18897-D88E-46B1-8A64-F5F3BEC6F229}" type="slidenum">
              <a:rPr lang="ar-SA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18897-D88E-46B1-8A64-F5F3BEC6F229}" type="slidenum">
              <a:rPr lang="ar-SA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18897-D88E-46B1-8A64-F5F3BEC6F229}" type="slidenum">
              <a:rPr lang="ar-SA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18897-D88E-46B1-8A64-F5F3BEC6F229}" type="slidenum">
              <a:rPr lang="ar-SA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22790-78CB-4DF5-8FBF-D238B0D6ABB5}" type="datetimeFigureOut">
              <a:rPr lang="ar-AE" smtClean="0"/>
              <a:pPr/>
              <a:t>12/07/1435</a:t>
            </a:fld>
            <a:endParaRPr lang="ar-AE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AE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645B0-0EAD-4D8B-A47D-41D150AF8FBD}" type="slidenum">
              <a:rPr lang="ar-AE" smtClean="0"/>
              <a:pPr/>
              <a:t>‹#›</a:t>
            </a:fld>
            <a:endParaRPr lang="ar-AE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22790-78CB-4DF5-8FBF-D238B0D6ABB5}" type="datetimeFigureOut">
              <a:rPr lang="ar-AE" smtClean="0"/>
              <a:pPr/>
              <a:t>12/07/1435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645B0-0EAD-4D8B-A47D-41D150AF8FBD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22790-78CB-4DF5-8FBF-D238B0D6ABB5}" type="datetimeFigureOut">
              <a:rPr lang="ar-AE" smtClean="0"/>
              <a:pPr/>
              <a:t>12/07/1435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645B0-0EAD-4D8B-A47D-41D150AF8FBD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22790-78CB-4DF5-8FBF-D238B0D6ABB5}" type="datetimeFigureOut">
              <a:rPr lang="ar-AE" smtClean="0"/>
              <a:pPr/>
              <a:t>12/07/1435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645B0-0EAD-4D8B-A47D-41D150AF8FBD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22790-78CB-4DF5-8FBF-D238B0D6ABB5}" type="datetimeFigureOut">
              <a:rPr lang="ar-AE" smtClean="0"/>
              <a:pPr/>
              <a:t>12/07/1435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645B0-0EAD-4D8B-A47D-41D150AF8FBD}" type="slidenum">
              <a:rPr lang="ar-AE" smtClean="0"/>
              <a:pPr/>
              <a:t>‹#›</a:t>
            </a:fld>
            <a:endParaRPr lang="ar-AE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22790-78CB-4DF5-8FBF-D238B0D6ABB5}" type="datetimeFigureOut">
              <a:rPr lang="ar-AE" smtClean="0"/>
              <a:pPr/>
              <a:t>12/07/1435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645B0-0EAD-4D8B-A47D-41D150AF8FBD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22790-78CB-4DF5-8FBF-D238B0D6ABB5}" type="datetimeFigureOut">
              <a:rPr lang="ar-AE" smtClean="0"/>
              <a:pPr/>
              <a:t>12/07/1435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645B0-0EAD-4D8B-A47D-41D150AF8FBD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22790-78CB-4DF5-8FBF-D238B0D6ABB5}" type="datetimeFigureOut">
              <a:rPr lang="ar-AE" smtClean="0"/>
              <a:pPr/>
              <a:t>12/07/1435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645B0-0EAD-4D8B-A47D-41D150AF8FBD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22790-78CB-4DF5-8FBF-D238B0D6ABB5}" type="datetimeFigureOut">
              <a:rPr lang="ar-AE" smtClean="0"/>
              <a:pPr/>
              <a:t>12/07/1435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645B0-0EAD-4D8B-A47D-41D150AF8FBD}" type="slidenum">
              <a:rPr lang="ar-AE" smtClean="0"/>
              <a:pPr/>
              <a:t>‹#›</a:t>
            </a:fld>
            <a:endParaRPr lang="ar-AE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22790-78CB-4DF5-8FBF-D238B0D6ABB5}" type="datetimeFigureOut">
              <a:rPr lang="ar-AE" smtClean="0"/>
              <a:pPr/>
              <a:t>12/07/1435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645B0-0EAD-4D8B-A47D-41D150AF8FBD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22790-78CB-4DF5-8FBF-D238B0D6ABB5}" type="datetimeFigureOut">
              <a:rPr lang="ar-AE" smtClean="0"/>
              <a:pPr/>
              <a:t>12/07/1435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645B0-0EAD-4D8B-A47D-41D150AF8FBD}" type="slidenum">
              <a:rPr lang="ar-AE" smtClean="0"/>
              <a:pPr/>
              <a:t>‹#›</a:t>
            </a:fld>
            <a:endParaRPr lang="ar-AE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8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9F22790-78CB-4DF5-8FBF-D238B0D6ABB5}" type="datetimeFigureOut">
              <a:rPr lang="ar-AE" smtClean="0"/>
              <a:pPr/>
              <a:t>12/07/1435</a:t>
            </a:fld>
            <a:endParaRPr lang="ar-AE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AE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5F645B0-0EAD-4D8B-A47D-41D150AF8FBD}" type="slidenum">
              <a:rPr lang="ar-AE" smtClean="0"/>
              <a:pPr/>
              <a:t>‹#›</a:t>
            </a:fld>
            <a:endParaRPr lang="ar-AE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96491488"/>
              </p:ext>
            </p:extLst>
          </p:nvPr>
        </p:nvGraphicFramePr>
        <p:xfrm>
          <a:off x="539551" y="548679"/>
          <a:ext cx="8064897" cy="5832649"/>
        </p:xfrm>
        <a:graphic>
          <a:graphicData uri="http://schemas.openxmlformats.org/drawingml/2006/table">
            <a:tbl>
              <a:tblPr rtl="1"/>
              <a:tblGrid>
                <a:gridCol w="811288"/>
                <a:gridCol w="2727520"/>
                <a:gridCol w="2201544"/>
                <a:gridCol w="2324545"/>
              </a:tblGrid>
              <a:tr h="239174">
                <a:tc grid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تقسيم المركبات </a:t>
                      </a:r>
                      <a:r>
                        <a:rPr lang="ar-SA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الهيدروكربونية</a:t>
                      </a: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AE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</a:t>
                      </a:r>
                      <a:r>
                        <a:rPr lang="ar-SA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أليفاتية</a:t>
                      </a:r>
                      <a:endParaRPr lang="en-US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91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مشبعة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غير مشبعة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91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الاسم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الألكانات (البارفينات)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الألكينات(الأوليفينات)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الألكاينات(الأسيتيلينات)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نوع الروابط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جميعها روابط تساهمية أحادية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روابط تساهمية ثنائية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روابط تساهمية ثلاثية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34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الصيغة العامة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</a:t>
                      </a:r>
                      <a:r>
                        <a:rPr lang="en-US" sz="1200" b="1" i="1" baseline="-250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</a:t>
                      </a:r>
                      <a:r>
                        <a:rPr lang="en-US" sz="1200" b="1" i="1" baseline="-250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2n+2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 غير الحلقية )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</a:t>
                      </a:r>
                      <a:r>
                        <a:rPr lang="en-US" sz="1200" b="1" i="1" baseline="-250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</a:t>
                      </a:r>
                      <a:r>
                        <a:rPr lang="en-US" sz="1200" b="1" i="1" baseline="-250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2n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غير الحلقية وتحتوي رابطة ثنائية واحدة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</a:t>
                      </a:r>
                      <a:r>
                        <a:rPr lang="en-US" sz="1200" b="1" i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</a:t>
                      </a:r>
                      <a:r>
                        <a:rPr lang="en-US" sz="1200" b="1" i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2n-2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غير الحلقية وتحتوي رابطة ثلاثية واحدة 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قاعدة التسمية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تنتهي بالمقطع</a:t>
                      </a:r>
                      <a:r>
                        <a:rPr lang="ar-EG" sz="12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EG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ar-AE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EG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ان</a:t>
                      </a:r>
                      <a:r>
                        <a:rPr lang="ar-EG" sz="12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تنتهي بالمقطع</a:t>
                      </a:r>
                      <a:r>
                        <a:rPr lang="ar-EG" sz="12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EG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ar-AE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EG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ين</a:t>
                      </a:r>
                      <a:r>
                        <a:rPr lang="ar-EG" sz="12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تنتهي بالمقطع </a:t>
                      </a:r>
                      <a:r>
                        <a:rPr lang="ar-EG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ar-AE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EG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اين</a:t>
                      </a:r>
                      <a:r>
                        <a:rPr lang="ar-EG" sz="12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10">
                <a:tc rowSpan="6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AE" sz="1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AE" sz="1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8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أمثلة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CH</a:t>
                      </a:r>
                      <a:r>
                        <a:rPr lang="en-US" sz="14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-CH</a:t>
                      </a:r>
                      <a:r>
                        <a:rPr lang="en-US" sz="14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إيثان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</a:t>
                      </a:r>
                      <a:r>
                        <a:rPr lang="en-US" sz="12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C=CH</a:t>
                      </a:r>
                      <a:r>
                        <a:rPr lang="en-US" sz="12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2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</a:t>
                      </a:r>
                      <a:r>
                        <a:rPr lang="ar-EG" sz="1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إيثين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HC</a:t>
                      </a:r>
                      <a:r>
                        <a:rPr lang="en-US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Symbol"/>
                        </a:rPr>
                        <a:t></a:t>
                      </a:r>
                      <a:r>
                        <a:rPr lang="en-US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ar-EG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</a:t>
                      </a:r>
                      <a:r>
                        <a:rPr lang="ar-EG" sz="1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إيثاين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ض-</a:t>
                      </a: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بيوتين</a:t>
                      </a:r>
                      <a:endParaRPr lang="en-US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ميثل</a:t>
                      </a:r>
                      <a:r>
                        <a:rPr lang="ar-EG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ar-EG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بنتاين</a:t>
                      </a:r>
                      <a:endParaRPr lang="en-US" sz="11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3,1,1</a:t>
                      </a: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ثلاثي ميثيل هكسان حلقي</a:t>
                      </a:r>
                      <a:endParaRPr lang="en-US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</a:t>
                      </a: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3,1</a:t>
                      </a: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هكساديين حلقي</a:t>
                      </a:r>
                      <a:endParaRPr lang="en-US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هكساين حلقي</a:t>
                      </a:r>
                      <a:endParaRPr lang="en-US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4487" name="Group 151"/>
          <p:cNvGrpSpPr>
            <a:grpSpLocks/>
          </p:cNvGrpSpPr>
          <p:nvPr/>
        </p:nvGrpSpPr>
        <p:grpSpPr bwMode="auto">
          <a:xfrm>
            <a:off x="6249307" y="2553615"/>
            <a:ext cx="1187450" cy="546100"/>
            <a:chOff x="7028" y="3340"/>
            <a:chExt cx="1871" cy="859"/>
          </a:xfrm>
        </p:grpSpPr>
        <p:sp>
          <p:nvSpPr>
            <p:cNvPr id="14488" name="Text Box 152"/>
            <p:cNvSpPr txBox="1">
              <a:spLocks noChangeArrowheads="1"/>
            </p:cNvSpPr>
            <p:nvPr/>
          </p:nvSpPr>
          <p:spPr bwMode="auto">
            <a:xfrm>
              <a:off x="7561" y="3340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89" name="Text Box 153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cxnSp>
          <p:nvCxnSpPr>
            <p:cNvPr id="14490" name="AutoShape 154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4491" name="Group 155"/>
          <p:cNvGrpSpPr>
            <a:grpSpLocks/>
          </p:cNvGrpSpPr>
          <p:nvPr/>
        </p:nvGrpSpPr>
        <p:grpSpPr bwMode="auto">
          <a:xfrm>
            <a:off x="5409244" y="3047915"/>
            <a:ext cx="2520950" cy="539781"/>
            <a:chOff x="3680" y="9916"/>
            <a:chExt cx="3969" cy="848"/>
          </a:xfrm>
        </p:grpSpPr>
        <p:sp>
          <p:nvSpPr>
            <p:cNvPr id="14492" name="Text Box 156"/>
            <p:cNvSpPr txBox="1">
              <a:spLocks noChangeArrowheads="1"/>
            </p:cNvSpPr>
            <p:nvPr/>
          </p:nvSpPr>
          <p:spPr bwMode="auto">
            <a:xfrm>
              <a:off x="3680" y="9916"/>
              <a:ext cx="3969" cy="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3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3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3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</a:t>
              </a:r>
              <a:r>
                <a:rPr kumimoji="0" lang="en-US" sz="13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3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–CH–CH–CH</a:t>
              </a:r>
              <a:r>
                <a:rPr kumimoji="0" lang="en-US" sz="13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3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–CH</a:t>
              </a:r>
              <a:r>
                <a:rPr kumimoji="0" lang="en-US" sz="13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493" name="Group 157"/>
            <p:cNvGrpSpPr>
              <a:grpSpLocks/>
            </p:cNvGrpSpPr>
            <p:nvPr/>
          </p:nvGrpSpPr>
          <p:grpSpPr bwMode="auto">
            <a:xfrm>
              <a:off x="4915" y="10260"/>
              <a:ext cx="844" cy="504"/>
              <a:chOff x="4985" y="11224"/>
              <a:chExt cx="844" cy="504"/>
            </a:xfrm>
          </p:grpSpPr>
          <p:sp>
            <p:nvSpPr>
              <p:cNvPr id="14494" name="Text Box 158"/>
              <p:cNvSpPr txBox="1">
                <a:spLocks noChangeArrowheads="1"/>
              </p:cNvSpPr>
              <p:nvPr/>
            </p:nvSpPr>
            <p:spPr bwMode="auto">
              <a:xfrm>
                <a:off x="4985" y="11257"/>
                <a:ext cx="844" cy="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3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4495" name="AutoShape 159"/>
              <p:cNvCxnSpPr>
                <a:cxnSpLocks noChangeShapeType="1"/>
              </p:cNvCxnSpPr>
              <p:nvPr/>
            </p:nvCxnSpPr>
            <p:spPr bwMode="auto">
              <a:xfrm>
                <a:off x="5201" y="1122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4496" name="Group 160"/>
            <p:cNvGrpSpPr>
              <a:grpSpLocks/>
            </p:cNvGrpSpPr>
            <p:nvPr/>
          </p:nvGrpSpPr>
          <p:grpSpPr bwMode="auto">
            <a:xfrm>
              <a:off x="5387" y="10276"/>
              <a:ext cx="1564" cy="486"/>
              <a:chOff x="7081" y="11214"/>
              <a:chExt cx="1564" cy="486"/>
            </a:xfrm>
          </p:grpSpPr>
          <p:sp>
            <p:nvSpPr>
              <p:cNvPr id="14497" name="Text Box 161"/>
              <p:cNvSpPr txBox="1">
                <a:spLocks noChangeArrowheads="1"/>
              </p:cNvSpPr>
              <p:nvPr/>
            </p:nvSpPr>
            <p:spPr bwMode="auto">
              <a:xfrm>
                <a:off x="7081" y="11229"/>
                <a:ext cx="1564" cy="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3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3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–CH</a:t>
                </a:r>
                <a:r>
                  <a:rPr kumimoji="0" lang="en-US" sz="13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4498" name="AutoShape 162"/>
              <p:cNvCxnSpPr>
                <a:cxnSpLocks noChangeShapeType="1"/>
              </p:cNvCxnSpPr>
              <p:nvPr/>
            </p:nvCxnSpPr>
            <p:spPr bwMode="auto">
              <a:xfrm>
                <a:off x="7398" y="1121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88606" y="2557889"/>
            <a:ext cx="1187450" cy="546100"/>
            <a:chOff x="7028" y="3340"/>
            <a:chExt cx="1871" cy="859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7653" y="3340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 = 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</a:p>
          </p:txBody>
        </p: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3086472" y="3057479"/>
            <a:ext cx="2171700" cy="561317"/>
            <a:chOff x="5411" y="5650"/>
            <a:chExt cx="3418" cy="882"/>
          </a:xfrm>
        </p:grpSpPr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5411" y="5650"/>
              <a:ext cx="3418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– CH – C =  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   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7317" y="5960"/>
              <a:ext cx="1304" cy="572"/>
              <a:chOff x="7042" y="6240"/>
              <a:chExt cx="1304" cy="572"/>
            </a:xfrm>
          </p:grpSpPr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7042" y="6310"/>
                <a:ext cx="1304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34" name="AutoShape 10"/>
              <p:cNvCxnSpPr>
                <a:cxnSpLocks noChangeShapeType="1"/>
              </p:cNvCxnSpPr>
              <p:nvPr/>
            </p:nvCxnSpPr>
            <p:spPr bwMode="auto">
              <a:xfrm flipV="1">
                <a:off x="7286" y="6240"/>
                <a:ext cx="0" cy="1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6717" y="5958"/>
              <a:ext cx="825" cy="555"/>
              <a:chOff x="7042" y="6222"/>
              <a:chExt cx="825" cy="555"/>
            </a:xfrm>
          </p:grpSpPr>
          <p:sp>
            <p:nvSpPr>
              <p:cNvPr id="1036" name="Text Box 12"/>
              <p:cNvSpPr txBox="1">
                <a:spLocks noChangeArrowheads="1"/>
              </p:cNvSpPr>
              <p:nvPr/>
            </p:nvSpPr>
            <p:spPr bwMode="auto">
              <a:xfrm>
                <a:off x="7042" y="6275"/>
                <a:ext cx="825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37" name="AutoShape 13"/>
              <p:cNvCxnSpPr>
                <a:cxnSpLocks noChangeShapeType="1"/>
              </p:cNvCxnSpPr>
              <p:nvPr/>
            </p:nvCxnSpPr>
            <p:spPr bwMode="auto">
              <a:xfrm flipV="1">
                <a:off x="7268" y="6222"/>
                <a:ext cx="0" cy="1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38" name="Group 14"/>
          <p:cNvGrpSpPr>
            <a:grpSpLocks/>
          </p:cNvGrpSpPr>
          <p:nvPr/>
        </p:nvGrpSpPr>
        <p:grpSpPr bwMode="auto">
          <a:xfrm>
            <a:off x="3044988" y="3792609"/>
            <a:ext cx="2520950" cy="536885"/>
            <a:chOff x="3698" y="9916"/>
            <a:chExt cx="3969" cy="846"/>
          </a:xfrm>
        </p:grpSpPr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3698" y="9916"/>
              <a:ext cx="3969" cy="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</a:t>
              </a:r>
              <a:r>
                <a:rPr kumimoji="0" lang="en-US" sz="1200" i="0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 C –  C = CH–CH</a:t>
              </a:r>
              <a:r>
                <a:rPr kumimoji="0" lang="en-US" sz="1200" i="0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    </a:t>
              </a:r>
              <a:endParaRPr kumimoji="0" lang="en-US" sz="16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40" name="Group 16"/>
            <p:cNvGrpSpPr>
              <a:grpSpLocks/>
            </p:cNvGrpSpPr>
            <p:nvPr/>
          </p:nvGrpSpPr>
          <p:grpSpPr bwMode="auto">
            <a:xfrm>
              <a:off x="4932" y="10260"/>
              <a:ext cx="844" cy="486"/>
              <a:chOff x="5002" y="11224"/>
              <a:chExt cx="844" cy="486"/>
            </a:xfrm>
          </p:grpSpPr>
          <p:sp>
            <p:nvSpPr>
              <p:cNvPr id="1041" name="Text Box 17"/>
              <p:cNvSpPr txBox="1">
                <a:spLocks noChangeArrowheads="1"/>
              </p:cNvSpPr>
              <p:nvPr/>
            </p:nvSpPr>
            <p:spPr bwMode="auto">
              <a:xfrm>
                <a:off x="5002" y="11239"/>
                <a:ext cx="844" cy="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42" name="AutoShape 18"/>
              <p:cNvCxnSpPr>
                <a:cxnSpLocks noChangeShapeType="1"/>
              </p:cNvCxnSpPr>
              <p:nvPr/>
            </p:nvCxnSpPr>
            <p:spPr bwMode="auto">
              <a:xfrm>
                <a:off x="5201" y="1122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043" name="Group 19"/>
            <p:cNvGrpSpPr>
              <a:grpSpLocks/>
            </p:cNvGrpSpPr>
            <p:nvPr/>
          </p:nvGrpSpPr>
          <p:grpSpPr bwMode="auto">
            <a:xfrm>
              <a:off x="5262" y="10258"/>
              <a:ext cx="1564" cy="504"/>
              <a:chOff x="6956" y="11196"/>
              <a:chExt cx="1564" cy="504"/>
            </a:xfrm>
          </p:grpSpPr>
          <p:sp>
            <p:nvSpPr>
              <p:cNvPr id="1044" name="Text Box 20"/>
              <p:cNvSpPr txBox="1">
                <a:spLocks noChangeArrowheads="1"/>
              </p:cNvSpPr>
              <p:nvPr/>
            </p:nvSpPr>
            <p:spPr bwMode="auto">
              <a:xfrm>
                <a:off x="6956" y="11229"/>
                <a:ext cx="1564" cy="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20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–CH</a:t>
                </a:r>
                <a:r>
                  <a:rPr kumimoji="0" lang="en-US" sz="1200" i="0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45" name="AutoShape 21"/>
              <p:cNvCxnSpPr>
                <a:cxnSpLocks noChangeShapeType="1"/>
              </p:cNvCxnSpPr>
              <p:nvPr/>
            </p:nvCxnSpPr>
            <p:spPr bwMode="auto">
              <a:xfrm>
                <a:off x="7309" y="11196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1304628" y="2584741"/>
            <a:ext cx="18272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CH</a:t>
            </a:r>
            <a:r>
              <a:rPr kumimoji="0" lang="en-US" sz="12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3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– CH</a:t>
            </a:r>
            <a:r>
              <a:rPr kumimoji="0" lang="en-US" sz="12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2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– C 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  <a:sym typeface="Symbol" pitchFamily="18" charset="2"/>
              </a:rPr>
              <a:t>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CH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47" name="Group 23"/>
          <p:cNvGrpSpPr>
            <a:grpSpLocks/>
          </p:cNvGrpSpPr>
          <p:nvPr/>
        </p:nvGrpSpPr>
        <p:grpSpPr bwMode="auto">
          <a:xfrm>
            <a:off x="980257" y="3052420"/>
            <a:ext cx="2170113" cy="569913"/>
            <a:chOff x="5779" y="5650"/>
            <a:chExt cx="3418" cy="898"/>
          </a:xfrm>
        </p:grpSpPr>
        <p:sp>
          <p:nvSpPr>
            <p:cNvPr id="1048" name="Text Box 24"/>
            <p:cNvSpPr txBox="1">
              <a:spLocks noChangeArrowheads="1"/>
            </p:cNvSpPr>
            <p:nvPr/>
          </p:nvSpPr>
          <p:spPr bwMode="auto">
            <a:xfrm>
              <a:off x="5779" y="5650"/>
              <a:ext cx="3418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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C – CH – CH – 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 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49" name="Group 25"/>
            <p:cNvGrpSpPr>
              <a:grpSpLocks/>
            </p:cNvGrpSpPr>
            <p:nvPr/>
          </p:nvGrpSpPr>
          <p:grpSpPr bwMode="auto">
            <a:xfrm>
              <a:off x="7370" y="5960"/>
              <a:ext cx="1304" cy="572"/>
              <a:chOff x="7095" y="6240"/>
              <a:chExt cx="1304" cy="572"/>
            </a:xfrm>
          </p:grpSpPr>
          <p:sp>
            <p:nvSpPr>
              <p:cNvPr id="1050" name="Text Box 26"/>
              <p:cNvSpPr txBox="1">
                <a:spLocks noChangeArrowheads="1"/>
              </p:cNvSpPr>
              <p:nvPr/>
            </p:nvSpPr>
            <p:spPr bwMode="auto">
              <a:xfrm>
                <a:off x="7095" y="6310"/>
                <a:ext cx="1304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51" name="AutoShape 27"/>
              <p:cNvCxnSpPr>
                <a:cxnSpLocks noChangeShapeType="1"/>
              </p:cNvCxnSpPr>
              <p:nvPr/>
            </p:nvCxnSpPr>
            <p:spPr bwMode="auto">
              <a:xfrm flipV="1">
                <a:off x="7375" y="6240"/>
                <a:ext cx="0" cy="1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052" name="Group 28"/>
            <p:cNvGrpSpPr>
              <a:grpSpLocks/>
            </p:cNvGrpSpPr>
            <p:nvPr/>
          </p:nvGrpSpPr>
          <p:grpSpPr bwMode="auto">
            <a:xfrm>
              <a:off x="6770" y="5976"/>
              <a:ext cx="825" cy="572"/>
              <a:chOff x="7095" y="6240"/>
              <a:chExt cx="825" cy="572"/>
            </a:xfrm>
          </p:grpSpPr>
          <p:sp>
            <p:nvSpPr>
              <p:cNvPr id="1053" name="Text Box 29"/>
              <p:cNvSpPr txBox="1">
                <a:spLocks noChangeArrowheads="1"/>
              </p:cNvSpPr>
              <p:nvPr/>
            </p:nvSpPr>
            <p:spPr bwMode="auto">
              <a:xfrm>
                <a:off x="7095" y="6310"/>
                <a:ext cx="825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54" name="AutoShape 30"/>
              <p:cNvCxnSpPr>
                <a:cxnSpLocks noChangeShapeType="1"/>
              </p:cNvCxnSpPr>
              <p:nvPr/>
            </p:nvCxnSpPr>
            <p:spPr bwMode="auto">
              <a:xfrm flipV="1">
                <a:off x="7375" y="6240"/>
                <a:ext cx="0" cy="1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55" name="Group 31"/>
          <p:cNvGrpSpPr>
            <a:grpSpLocks/>
          </p:cNvGrpSpPr>
          <p:nvPr/>
        </p:nvGrpSpPr>
        <p:grpSpPr bwMode="auto">
          <a:xfrm>
            <a:off x="944959" y="3779515"/>
            <a:ext cx="2484438" cy="514039"/>
            <a:chOff x="6035" y="11464"/>
            <a:chExt cx="3912" cy="810"/>
          </a:xfrm>
        </p:grpSpPr>
        <p:sp>
          <p:nvSpPr>
            <p:cNvPr id="1056" name="Text Box 32"/>
            <p:cNvSpPr txBox="1">
              <a:spLocks noChangeArrowheads="1"/>
            </p:cNvSpPr>
            <p:nvPr/>
          </p:nvSpPr>
          <p:spPr bwMode="auto">
            <a:xfrm>
              <a:off x="6035" y="11464"/>
              <a:ext cx="3912" cy="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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C– CH–CH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  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57" name="Group 33"/>
            <p:cNvGrpSpPr>
              <a:grpSpLocks/>
            </p:cNvGrpSpPr>
            <p:nvPr/>
          </p:nvGrpSpPr>
          <p:grpSpPr bwMode="auto">
            <a:xfrm>
              <a:off x="7325" y="11788"/>
              <a:ext cx="864" cy="486"/>
              <a:chOff x="6371" y="11196"/>
              <a:chExt cx="864" cy="486"/>
            </a:xfrm>
          </p:grpSpPr>
          <p:sp>
            <p:nvSpPr>
              <p:cNvPr id="1058" name="Text Box 34"/>
              <p:cNvSpPr txBox="1">
                <a:spLocks noChangeArrowheads="1"/>
              </p:cNvSpPr>
              <p:nvPr/>
            </p:nvSpPr>
            <p:spPr bwMode="auto">
              <a:xfrm>
                <a:off x="6371" y="11211"/>
                <a:ext cx="864" cy="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59" name="AutoShape 35"/>
              <p:cNvCxnSpPr>
                <a:cxnSpLocks noChangeShapeType="1"/>
              </p:cNvCxnSpPr>
              <p:nvPr/>
            </p:nvCxnSpPr>
            <p:spPr bwMode="auto">
              <a:xfrm>
                <a:off x="6670" y="11196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3" name="Group 102"/>
          <p:cNvGrpSpPr/>
          <p:nvPr/>
        </p:nvGrpSpPr>
        <p:grpSpPr>
          <a:xfrm>
            <a:off x="5077704" y="3762188"/>
            <a:ext cx="3200571" cy="871624"/>
            <a:chOff x="4860276" y="4031403"/>
            <a:chExt cx="3200571" cy="871624"/>
          </a:xfrm>
        </p:grpSpPr>
        <p:grpSp>
          <p:nvGrpSpPr>
            <p:cNvPr id="104" name="Group 155"/>
            <p:cNvGrpSpPr>
              <a:grpSpLocks/>
            </p:cNvGrpSpPr>
            <p:nvPr/>
          </p:nvGrpSpPr>
          <p:grpSpPr bwMode="auto">
            <a:xfrm>
              <a:off x="4860276" y="4031403"/>
              <a:ext cx="3200571" cy="694459"/>
              <a:chOff x="3391" y="9618"/>
              <a:chExt cx="5039" cy="1091"/>
            </a:xfrm>
          </p:grpSpPr>
          <p:sp>
            <p:nvSpPr>
              <p:cNvPr id="109" name="Text Box 156"/>
              <p:cNvSpPr txBox="1">
                <a:spLocks noChangeArrowheads="1"/>
              </p:cNvSpPr>
              <p:nvPr/>
            </p:nvSpPr>
            <p:spPr bwMode="auto">
              <a:xfrm>
                <a:off x="3391" y="9916"/>
                <a:ext cx="5039" cy="6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algn="l" rtl="0">
                  <a:spcAft>
                    <a:spcPts val="1000"/>
                  </a:spcAft>
                </a:pPr>
                <a:r>
                  <a:rPr kumimoji="0" lang="en-US" sz="120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baseline="-2500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r>
                  <a:rPr kumimoji="0" lang="en-US" sz="105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baseline="-2500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05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baseline="-2500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10" name="Group 157"/>
              <p:cNvGrpSpPr>
                <a:grpSpLocks/>
              </p:cNvGrpSpPr>
              <p:nvPr/>
            </p:nvGrpSpPr>
            <p:grpSpPr bwMode="auto">
              <a:xfrm>
                <a:off x="5091" y="9618"/>
                <a:ext cx="844" cy="471"/>
                <a:chOff x="5161" y="10582"/>
                <a:chExt cx="844" cy="471"/>
              </a:xfrm>
            </p:grpSpPr>
            <p:sp>
              <p:nvSpPr>
                <p:cNvPr id="114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5161" y="10582"/>
                  <a:ext cx="844" cy="4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CH</a:t>
                  </a:r>
                  <a:r>
                    <a:rPr kumimoji="0" lang="en-US" sz="120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3</a:t>
                  </a:r>
                  <a:endParaRPr kumimoji="0" lang="en-US" sz="16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15" name="AutoShape 159"/>
                <p:cNvCxnSpPr>
                  <a:cxnSpLocks noChangeShapeType="1"/>
                </p:cNvCxnSpPr>
                <p:nvPr/>
              </p:nvCxnSpPr>
              <p:spPr bwMode="auto">
                <a:xfrm>
                  <a:off x="5370" y="10880"/>
                  <a:ext cx="0" cy="11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11" name="Group 160"/>
              <p:cNvGrpSpPr>
                <a:grpSpLocks/>
              </p:cNvGrpSpPr>
              <p:nvPr/>
            </p:nvGrpSpPr>
            <p:grpSpPr bwMode="auto">
              <a:xfrm>
                <a:off x="5814" y="10238"/>
                <a:ext cx="1564" cy="471"/>
                <a:chOff x="7508" y="11176"/>
                <a:chExt cx="1564" cy="471"/>
              </a:xfrm>
            </p:grpSpPr>
            <p:sp>
              <p:nvSpPr>
                <p:cNvPr id="112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7508" y="11176"/>
                  <a:ext cx="1564" cy="4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CH</a:t>
                  </a:r>
                  <a:r>
                    <a:rPr kumimoji="0" lang="en-US" sz="1200" baseline="-25000" dirty="0" smtClean="0"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 </a:t>
                  </a:r>
                  <a:r>
                    <a:rPr kumimoji="0" lang="en-US" sz="12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– CH</a:t>
                  </a:r>
                  <a:r>
                    <a:rPr kumimoji="0" lang="en-US" sz="120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3</a:t>
                  </a:r>
                  <a:endParaRPr kumimoji="0" lang="en-US" sz="16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13" name="AutoShape 162"/>
                <p:cNvCxnSpPr>
                  <a:cxnSpLocks noChangeShapeType="1"/>
                </p:cNvCxnSpPr>
                <p:nvPr/>
              </p:nvCxnSpPr>
              <p:spPr bwMode="auto">
                <a:xfrm>
                  <a:off x="7949" y="11196"/>
                  <a:ext cx="0" cy="11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105" name="Text Box 158"/>
            <p:cNvSpPr txBox="1">
              <a:spLocks noChangeArrowheads="1"/>
            </p:cNvSpPr>
            <p:nvPr/>
          </p:nvSpPr>
          <p:spPr bwMode="auto">
            <a:xfrm>
              <a:off x="6234306" y="4031916"/>
              <a:ext cx="536075" cy="299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Text Box 158"/>
            <p:cNvSpPr txBox="1">
              <a:spLocks noChangeArrowheads="1"/>
            </p:cNvSpPr>
            <p:nvPr/>
          </p:nvSpPr>
          <p:spPr bwMode="auto">
            <a:xfrm>
              <a:off x="6544916" y="4603220"/>
              <a:ext cx="536075" cy="299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7" name="AutoShape 159"/>
            <p:cNvCxnSpPr>
              <a:cxnSpLocks noChangeShapeType="1"/>
            </p:cNvCxnSpPr>
            <p:nvPr/>
          </p:nvCxnSpPr>
          <p:spPr bwMode="auto">
            <a:xfrm>
              <a:off x="6372200" y="4221088"/>
              <a:ext cx="0" cy="719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" name="AutoShape 159"/>
            <p:cNvCxnSpPr>
              <a:cxnSpLocks noChangeShapeType="1"/>
            </p:cNvCxnSpPr>
            <p:nvPr/>
          </p:nvCxnSpPr>
          <p:spPr bwMode="auto">
            <a:xfrm>
              <a:off x="6682810" y="4603706"/>
              <a:ext cx="0" cy="719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" name="TextBox 1"/>
          <p:cNvSpPr txBox="1"/>
          <p:nvPr/>
        </p:nvSpPr>
        <p:spPr>
          <a:xfrm>
            <a:off x="5814697" y="4712207"/>
            <a:ext cx="1997663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200" dirty="0">
                <a:latin typeface="Times New Roman" pitchFamily="18" charset="0"/>
                <a:ea typeface="Times New Roman"/>
                <a:cs typeface="Times New Roman" pitchFamily="18" charset="0"/>
              </a:rPr>
              <a:t>4,3,3</a:t>
            </a:r>
            <a:r>
              <a:rPr lang="ar-SA" sz="1200" dirty="0">
                <a:latin typeface="Times New Roman" pitchFamily="18" charset="0"/>
                <a:ea typeface="Times New Roman"/>
                <a:cs typeface="Times New Roman" pitchFamily="18" charset="0"/>
              </a:rPr>
              <a:t>- ثلاثي إيثيل- </a:t>
            </a:r>
            <a:r>
              <a:rPr lang="en-US" sz="1200" dirty="0">
                <a:latin typeface="Times New Roman" pitchFamily="18" charset="0"/>
                <a:ea typeface="Times New Roman"/>
                <a:cs typeface="Times New Roman" pitchFamily="18" charset="0"/>
              </a:rPr>
              <a:t>4</a:t>
            </a:r>
            <a:r>
              <a:rPr lang="ar-SA" sz="1200" dirty="0">
                <a:latin typeface="Times New Roman" pitchFamily="18" charset="0"/>
                <a:ea typeface="Times New Roman"/>
                <a:cs typeface="Times New Roman" pitchFamily="18" charset="0"/>
              </a:rPr>
              <a:t>- ميثيل </a:t>
            </a:r>
            <a:r>
              <a:rPr lang="ar-SA" sz="1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هكسان</a:t>
            </a:r>
            <a:endParaRPr lang="en-US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Box 118"/>
          <p:cNvSpPr txBox="1"/>
          <p:nvPr/>
        </p:nvSpPr>
        <p:spPr>
          <a:xfrm>
            <a:off x="6814913" y="4183752"/>
            <a:ext cx="28196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118" name="TextBox 117"/>
          <p:cNvSpPr txBox="1"/>
          <p:nvPr/>
        </p:nvSpPr>
        <p:spPr>
          <a:xfrm>
            <a:off x="5157589" y="3998967"/>
            <a:ext cx="1920240" cy="182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117" name="TextBox 116"/>
          <p:cNvSpPr txBox="1"/>
          <p:nvPr/>
        </p:nvSpPr>
        <p:spPr>
          <a:xfrm>
            <a:off x="5498579" y="3121918"/>
            <a:ext cx="2160240" cy="182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116" name="TextBox 115"/>
          <p:cNvSpPr txBox="1"/>
          <p:nvPr/>
        </p:nvSpPr>
        <p:spPr>
          <a:xfrm>
            <a:off x="6339433" y="2824361"/>
            <a:ext cx="1005840" cy="182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57649071"/>
              </p:ext>
            </p:extLst>
          </p:nvPr>
        </p:nvGraphicFramePr>
        <p:xfrm>
          <a:off x="539551" y="548679"/>
          <a:ext cx="8064897" cy="5832649"/>
        </p:xfrm>
        <a:graphic>
          <a:graphicData uri="http://schemas.openxmlformats.org/drawingml/2006/table">
            <a:tbl>
              <a:tblPr rtl="1"/>
              <a:tblGrid>
                <a:gridCol w="811288"/>
                <a:gridCol w="2727520"/>
                <a:gridCol w="2201544"/>
                <a:gridCol w="2324545"/>
              </a:tblGrid>
              <a:tr h="239174">
                <a:tc grid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تقسيم المركبات </a:t>
                      </a:r>
                      <a:r>
                        <a:rPr lang="ar-SA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الهيدروكربونية</a:t>
                      </a: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AE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</a:t>
                      </a:r>
                      <a:r>
                        <a:rPr lang="ar-SA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أليفاتية</a:t>
                      </a:r>
                      <a:endParaRPr lang="en-US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91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مشبعة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غير مشبعة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91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الاسم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الألكانات (البارفينات)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الألكينات(الأوليفينات)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الألكاينات(الأسيتيلينات)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نوع الروابط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جميعها روابط تساهمية أحادية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روابط تساهمية ثنائية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روابط تساهمية ثلاثية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34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الصيغة العامة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</a:t>
                      </a:r>
                      <a:r>
                        <a:rPr lang="en-US" sz="1200" b="1" i="1" baseline="-250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</a:t>
                      </a:r>
                      <a:r>
                        <a:rPr lang="en-US" sz="1200" b="1" i="1" baseline="-250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2n+2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 غير الحلقية )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</a:t>
                      </a:r>
                      <a:r>
                        <a:rPr lang="en-US" sz="1200" b="1" i="1" baseline="-250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</a:t>
                      </a:r>
                      <a:r>
                        <a:rPr lang="en-US" sz="1200" b="1" i="1" baseline="-250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2n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غير الحلقية وتحتوي رابطة ثنائية واحدة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</a:t>
                      </a:r>
                      <a:r>
                        <a:rPr lang="en-US" sz="1200" b="1" i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</a:t>
                      </a:r>
                      <a:r>
                        <a:rPr lang="en-US" sz="1200" b="1" i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2n-2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غير الحلقية وتحتوي رابطة ثلاثية واحدة 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قاعدة التسمية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تنتهي بالمقطع</a:t>
                      </a:r>
                      <a:r>
                        <a:rPr lang="ar-EG" sz="12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EG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ar-AE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EG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ان</a:t>
                      </a:r>
                      <a:r>
                        <a:rPr lang="ar-EG" sz="12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تنتهي بالمقطع</a:t>
                      </a:r>
                      <a:r>
                        <a:rPr lang="ar-EG" sz="12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EG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ar-AE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EG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ين</a:t>
                      </a:r>
                      <a:r>
                        <a:rPr lang="ar-EG" sz="12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تنتهي بالمقطع </a:t>
                      </a:r>
                      <a:r>
                        <a:rPr lang="ar-EG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ar-AE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EG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اين</a:t>
                      </a:r>
                      <a:r>
                        <a:rPr lang="ar-EG" sz="12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10">
                <a:tc rowSpan="6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AE" sz="1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AE" sz="1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8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أمثلة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CH</a:t>
                      </a:r>
                      <a:r>
                        <a:rPr lang="en-US" sz="14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-CH</a:t>
                      </a:r>
                      <a:r>
                        <a:rPr lang="en-US" sz="14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إيثان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</a:t>
                      </a:r>
                      <a:r>
                        <a:rPr lang="en-US" sz="12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C=CH</a:t>
                      </a:r>
                      <a:r>
                        <a:rPr lang="en-US" sz="12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2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</a:t>
                      </a:r>
                      <a:r>
                        <a:rPr lang="ar-EG" sz="1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إيثين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HC</a:t>
                      </a:r>
                      <a:r>
                        <a:rPr lang="en-US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Symbol"/>
                        </a:rPr>
                        <a:t></a:t>
                      </a:r>
                      <a:r>
                        <a:rPr lang="en-US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ar-EG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</a:t>
                      </a:r>
                      <a:r>
                        <a:rPr lang="ar-EG" sz="1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إيثاين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ض-</a:t>
                      </a: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بيوتين</a:t>
                      </a:r>
                      <a:endParaRPr lang="en-US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ميثل</a:t>
                      </a:r>
                      <a:r>
                        <a:rPr lang="ar-EG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ar-EG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بنتاين</a:t>
                      </a:r>
                      <a:endParaRPr lang="en-US" sz="11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3,1,1</a:t>
                      </a: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ثلاثي ميثيل هكسان حلقي</a:t>
                      </a:r>
                      <a:endParaRPr lang="en-US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</a:t>
                      </a: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3,1</a:t>
                      </a: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هكساديين حلقي</a:t>
                      </a:r>
                      <a:endParaRPr lang="en-US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هكساين حلقي</a:t>
                      </a:r>
                      <a:endParaRPr lang="en-US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4487" name="Group 151"/>
          <p:cNvGrpSpPr>
            <a:grpSpLocks/>
          </p:cNvGrpSpPr>
          <p:nvPr/>
        </p:nvGrpSpPr>
        <p:grpSpPr bwMode="auto">
          <a:xfrm>
            <a:off x="6249307" y="2553615"/>
            <a:ext cx="1187450" cy="546100"/>
            <a:chOff x="7028" y="3340"/>
            <a:chExt cx="1871" cy="859"/>
          </a:xfrm>
        </p:grpSpPr>
        <p:sp>
          <p:nvSpPr>
            <p:cNvPr id="14488" name="Text Box 152"/>
            <p:cNvSpPr txBox="1">
              <a:spLocks noChangeArrowheads="1"/>
            </p:cNvSpPr>
            <p:nvPr/>
          </p:nvSpPr>
          <p:spPr bwMode="auto">
            <a:xfrm>
              <a:off x="7561" y="3340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89" name="Text Box 153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cxnSp>
          <p:nvCxnSpPr>
            <p:cNvPr id="14490" name="AutoShape 154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4491" name="Group 155"/>
          <p:cNvGrpSpPr>
            <a:grpSpLocks/>
          </p:cNvGrpSpPr>
          <p:nvPr/>
        </p:nvGrpSpPr>
        <p:grpSpPr bwMode="auto">
          <a:xfrm>
            <a:off x="5409244" y="3047915"/>
            <a:ext cx="2520950" cy="539781"/>
            <a:chOff x="3680" y="9916"/>
            <a:chExt cx="3969" cy="848"/>
          </a:xfrm>
        </p:grpSpPr>
        <p:sp>
          <p:nvSpPr>
            <p:cNvPr id="14492" name="Text Box 156"/>
            <p:cNvSpPr txBox="1">
              <a:spLocks noChangeArrowheads="1"/>
            </p:cNvSpPr>
            <p:nvPr/>
          </p:nvSpPr>
          <p:spPr bwMode="auto">
            <a:xfrm>
              <a:off x="3680" y="9916"/>
              <a:ext cx="3969" cy="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3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3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3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</a:t>
              </a:r>
              <a:r>
                <a:rPr kumimoji="0" lang="en-US" sz="13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3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–CH–CH–CH</a:t>
              </a:r>
              <a:r>
                <a:rPr kumimoji="0" lang="en-US" sz="13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3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–CH</a:t>
              </a:r>
              <a:r>
                <a:rPr kumimoji="0" lang="en-US" sz="13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493" name="Group 157"/>
            <p:cNvGrpSpPr>
              <a:grpSpLocks/>
            </p:cNvGrpSpPr>
            <p:nvPr/>
          </p:nvGrpSpPr>
          <p:grpSpPr bwMode="auto">
            <a:xfrm>
              <a:off x="4915" y="10260"/>
              <a:ext cx="844" cy="504"/>
              <a:chOff x="4985" y="11224"/>
              <a:chExt cx="844" cy="504"/>
            </a:xfrm>
          </p:grpSpPr>
          <p:sp>
            <p:nvSpPr>
              <p:cNvPr id="14494" name="Text Box 158"/>
              <p:cNvSpPr txBox="1">
                <a:spLocks noChangeArrowheads="1"/>
              </p:cNvSpPr>
              <p:nvPr/>
            </p:nvSpPr>
            <p:spPr bwMode="auto">
              <a:xfrm>
                <a:off x="4985" y="11257"/>
                <a:ext cx="844" cy="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3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4495" name="AutoShape 159"/>
              <p:cNvCxnSpPr>
                <a:cxnSpLocks noChangeShapeType="1"/>
              </p:cNvCxnSpPr>
              <p:nvPr/>
            </p:nvCxnSpPr>
            <p:spPr bwMode="auto">
              <a:xfrm>
                <a:off x="5201" y="1122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4496" name="Group 160"/>
            <p:cNvGrpSpPr>
              <a:grpSpLocks/>
            </p:cNvGrpSpPr>
            <p:nvPr/>
          </p:nvGrpSpPr>
          <p:grpSpPr bwMode="auto">
            <a:xfrm>
              <a:off x="5387" y="10276"/>
              <a:ext cx="1564" cy="486"/>
              <a:chOff x="7081" y="11214"/>
              <a:chExt cx="1564" cy="486"/>
            </a:xfrm>
          </p:grpSpPr>
          <p:sp>
            <p:nvSpPr>
              <p:cNvPr id="14497" name="Text Box 161"/>
              <p:cNvSpPr txBox="1">
                <a:spLocks noChangeArrowheads="1"/>
              </p:cNvSpPr>
              <p:nvPr/>
            </p:nvSpPr>
            <p:spPr bwMode="auto">
              <a:xfrm>
                <a:off x="7081" y="11229"/>
                <a:ext cx="1564" cy="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3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3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–CH</a:t>
                </a:r>
                <a:r>
                  <a:rPr kumimoji="0" lang="en-US" sz="13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4498" name="AutoShape 162"/>
              <p:cNvCxnSpPr>
                <a:cxnSpLocks noChangeShapeType="1"/>
              </p:cNvCxnSpPr>
              <p:nvPr/>
            </p:nvCxnSpPr>
            <p:spPr bwMode="auto">
              <a:xfrm>
                <a:off x="7398" y="1121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88606" y="2557889"/>
            <a:ext cx="1187450" cy="546100"/>
            <a:chOff x="7028" y="3340"/>
            <a:chExt cx="1871" cy="859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7653" y="3340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 = 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</a:p>
          </p:txBody>
        </p: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3086472" y="3057479"/>
            <a:ext cx="2171700" cy="561317"/>
            <a:chOff x="5411" y="5650"/>
            <a:chExt cx="3418" cy="882"/>
          </a:xfrm>
        </p:grpSpPr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5411" y="5650"/>
              <a:ext cx="3418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– CH – C =  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   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7317" y="5960"/>
              <a:ext cx="1304" cy="572"/>
              <a:chOff x="7042" y="6240"/>
              <a:chExt cx="1304" cy="572"/>
            </a:xfrm>
          </p:grpSpPr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7042" y="6310"/>
                <a:ext cx="1304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34" name="AutoShape 10"/>
              <p:cNvCxnSpPr>
                <a:cxnSpLocks noChangeShapeType="1"/>
              </p:cNvCxnSpPr>
              <p:nvPr/>
            </p:nvCxnSpPr>
            <p:spPr bwMode="auto">
              <a:xfrm flipV="1">
                <a:off x="7286" y="6240"/>
                <a:ext cx="0" cy="1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6717" y="5958"/>
              <a:ext cx="825" cy="555"/>
              <a:chOff x="7042" y="6222"/>
              <a:chExt cx="825" cy="555"/>
            </a:xfrm>
          </p:grpSpPr>
          <p:sp>
            <p:nvSpPr>
              <p:cNvPr id="1036" name="Text Box 12"/>
              <p:cNvSpPr txBox="1">
                <a:spLocks noChangeArrowheads="1"/>
              </p:cNvSpPr>
              <p:nvPr/>
            </p:nvSpPr>
            <p:spPr bwMode="auto">
              <a:xfrm>
                <a:off x="7042" y="6275"/>
                <a:ext cx="825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37" name="AutoShape 13"/>
              <p:cNvCxnSpPr>
                <a:cxnSpLocks noChangeShapeType="1"/>
              </p:cNvCxnSpPr>
              <p:nvPr/>
            </p:nvCxnSpPr>
            <p:spPr bwMode="auto">
              <a:xfrm flipV="1">
                <a:off x="7268" y="6222"/>
                <a:ext cx="0" cy="1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38" name="Group 14"/>
          <p:cNvGrpSpPr>
            <a:grpSpLocks/>
          </p:cNvGrpSpPr>
          <p:nvPr/>
        </p:nvGrpSpPr>
        <p:grpSpPr bwMode="auto">
          <a:xfrm>
            <a:off x="3044988" y="3792609"/>
            <a:ext cx="2520950" cy="536885"/>
            <a:chOff x="3698" y="9916"/>
            <a:chExt cx="3969" cy="846"/>
          </a:xfrm>
        </p:grpSpPr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3698" y="9916"/>
              <a:ext cx="3969" cy="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</a:t>
              </a:r>
              <a:r>
                <a:rPr kumimoji="0" lang="en-US" sz="1200" i="0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 C –  C = CH–CH</a:t>
              </a:r>
              <a:r>
                <a:rPr kumimoji="0" lang="en-US" sz="1200" i="0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    </a:t>
              </a:r>
              <a:endParaRPr kumimoji="0" lang="en-US" sz="16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40" name="Group 16"/>
            <p:cNvGrpSpPr>
              <a:grpSpLocks/>
            </p:cNvGrpSpPr>
            <p:nvPr/>
          </p:nvGrpSpPr>
          <p:grpSpPr bwMode="auto">
            <a:xfrm>
              <a:off x="4932" y="10260"/>
              <a:ext cx="844" cy="486"/>
              <a:chOff x="5002" y="11224"/>
              <a:chExt cx="844" cy="486"/>
            </a:xfrm>
          </p:grpSpPr>
          <p:sp>
            <p:nvSpPr>
              <p:cNvPr id="1041" name="Text Box 17"/>
              <p:cNvSpPr txBox="1">
                <a:spLocks noChangeArrowheads="1"/>
              </p:cNvSpPr>
              <p:nvPr/>
            </p:nvSpPr>
            <p:spPr bwMode="auto">
              <a:xfrm>
                <a:off x="5002" y="11239"/>
                <a:ext cx="844" cy="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42" name="AutoShape 18"/>
              <p:cNvCxnSpPr>
                <a:cxnSpLocks noChangeShapeType="1"/>
              </p:cNvCxnSpPr>
              <p:nvPr/>
            </p:nvCxnSpPr>
            <p:spPr bwMode="auto">
              <a:xfrm>
                <a:off x="5201" y="1122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043" name="Group 19"/>
            <p:cNvGrpSpPr>
              <a:grpSpLocks/>
            </p:cNvGrpSpPr>
            <p:nvPr/>
          </p:nvGrpSpPr>
          <p:grpSpPr bwMode="auto">
            <a:xfrm>
              <a:off x="5262" y="10258"/>
              <a:ext cx="1564" cy="504"/>
              <a:chOff x="6956" y="11196"/>
              <a:chExt cx="1564" cy="504"/>
            </a:xfrm>
          </p:grpSpPr>
          <p:sp>
            <p:nvSpPr>
              <p:cNvPr id="1044" name="Text Box 20"/>
              <p:cNvSpPr txBox="1">
                <a:spLocks noChangeArrowheads="1"/>
              </p:cNvSpPr>
              <p:nvPr/>
            </p:nvSpPr>
            <p:spPr bwMode="auto">
              <a:xfrm>
                <a:off x="6956" y="11229"/>
                <a:ext cx="1564" cy="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20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–CH</a:t>
                </a:r>
                <a:r>
                  <a:rPr kumimoji="0" lang="en-US" sz="1200" i="0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45" name="AutoShape 21"/>
              <p:cNvCxnSpPr>
                <a:cxnSpLocks noChangeShapeType="1"/>
              </p:cNvCxnSpPr>
              <p:nvPr/>
            </p:nvCxnSpPr>
            <p:spPr bwMode="auto">
              <a:xfrm>
                <a:off x="7309" y="11196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1304628" y="2584741"/>
            <a:ext cx="18272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CH</a:t>
            </a:r>
            <a:r>
              <a:rPr kumimoji="0" lang="en-US" sz="12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3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– CH</a:t>
            </a:r>
            <a:r>
              <a:rPr kumimoji="0" lang="en-US" sz="12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2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– C 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  <a:sym typeface="Symbol" pitchFamily="18" charset="2"/>
              </a:rPr>
              <a:t>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CH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47" name="Group 23"/>
          <p:cNvGrpSpPr>
            <a:grpSpLocks/>
          </p:cNvGrpSpPr>
          <p:nvPr/>
        </p:nvGrpSpPr>
        <p:grpSpPr bwMode="auto">
          <a:xfrm>
            <a:off x="980257" y="3052420"/>
            <a:ext cx="2170113" cy="569913"/>
            <a:chOff x="5779" y="5650"/>
            <a:chExt cx="3418" cy="898"/>
          </a:xfrm>
        </p:grpSpPr>
        <p:sp>
          <p:nvSpPr>
            <p:cNvPr id="1048" name="Text Box 24"/>
            <p:cNvSpPr txBox="1">
              <a:spLocks noChangeArrowheads="1"/>
            </p:cNvSpPr>
            <p:nvPr/>
          </p:nvSpPr>
          <p:spPr bwMode="auto">
            <a:xfrm>
              <a:off x="5779" y="5650"/>
              <a:ext cx="3418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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C – CH – CH – 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 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49" name="Group 25"/>
            <p:cNvGrpSpPr>
              <a:grpSpLocks/>
            </p:cNvGrpSpPr>
            <p:nvPr/>
          </p:nvGrpSpPr>
          <p:grpSpPr bwMode="auto">
            <a:xfrm>
              <a:off x="7370" y="5960"/>
              <a:ext cx="1304" cy="572"/>
              <a:chOff x="7095" y="6240"/>
              <a:chExt cx="1304" cy="572"/>
            </a:xfrm>
          </p:grpSpPr>
          <p:sp>
            <p:nvSpPr>
              <p:cNvPr id="1050" name="Text Box 26"/>
              <p:cNvSpPr txBox="1">
                <a:spLocks noChangeArrowheads="1"/>
              </p:cNvSpPr>
              <p:nvPr/>
            </p:nvSpPr>
            <p:spPr bwMode="auto">
              <a:xfrm>
                <a:off x="7095" y="6310"/>
                <a:ext cx="1304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51" name="AutoShape 27"/>
              <p:cNvCxnSpPr>
                <a:cxnSpLocks noChangeShapeType="1"/>
              </p:cNvCxnSpPr>
              <p:nvPr/>
            </p:nvCxnSpPr>
            <p:spPr bwMode="auto">
              <a:xfrm flipV="1">
                <a:off x="7375" y="6240"/>
                <a:ext cx="0" cy="1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052" name="Group 28"/>
            <p:cNvGrpSpPr>
              <a:grpSpLocks/>
            </p:cNvGrpSpPr>
            <p:nvPr/>
          </p:nvGrpSpPr>
          <p:grpSpPr bwMode="auto">
            <a:xfrm>
              <a:off x="6770" y="5976"/>
              <a:ext cx="825" cy="572"/>
              <a:chOff x="7095" y="6240"/>
              <a:chExt cx="825" cy="572"/>
            </a:xfrm>
          </p:grpSpPr>
          <p:sp>
            <p:nvSpPr>
              <p:cNvPr id="1053" name="Text Box 29"/>
              <p:cNvSpPr txBox="1">
                <a:spLocks noChangeArrowheads="1"/>
              </p:cNvSpPr>
              <p:nvPr/>
            </p:nvSpPr>
            <p:spPr bwMode="auto">
              <a:xfrm>
                <a:off x="7095" y="6310"/>
                <a:ext cx="825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54" name="AutoShape 30"/>
              <p:cNvCxnSpPr>
                <a:cxnSpLocks noChangeShapeType="1"/>
              </p:cNvCxnSpPr>
              <p:nvPr/>
            </p:nvCxnSpPr>
            <p:spPr bwMode="auto">
              <a:xfrm flipV="1">
                <a:off x="7375" y="6240"/>
                <a:ext cx="0" cy="1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55" name="Group 31"/>
          <p:cNvGrpSpPr>
            <a:grpSpLocks/>
          </p:cNvGrpSpPr>
          <p:nvPr/>
        </p:nvGrpSpPr>
        <p:grpSpPr bwMode="auto">
          <a:xfrm>
            <a:off x="944959" y="3779515"/>
            <a:ext cx="2484438" cy="514039"/>
            <a:chOff x="6035" y="11464"/>
            <a:chExt cx="3912" cy="810"/>
          </a:xfrm>
        </p:grpSpPr>
        <p:sp>
          <p:nvSpPr>
            <p:cNvPr id="1056" name="Text Box 32"/>
            <p:cNvSpPr txBox="1">
              <a:spLocks noChangeArrowheads="1"/>
            </p:cNvSpPr>
            <p:nvPr/>
          </p:nvSpPr>
          <p:spPr bwMode="auto">
            <a:xfrm>
              <a:off x="6035" y="11464"/>
              <a:ext cx="3912" cy="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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C– CH–CH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  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57" name="Group 33"/>
            <p:cNvGrpSpPr>
              <a:grpSpLocks/>
            </p:cNvGrpSpPr>
            <p:nvPr/>
          </p:nvGrpSpPr>
          <p:grpSpPr bwMode="auto">
            <a:xfrm>
              <a:off x="7325" y="11788"/>
              <a:ext cx="864" cy="486"/>
              <a:chOff x="6371" y="11196"/>
              <a:chExt cx="864" cy="486"/>
            </a:xfrm>
          </p:grpSpPr>
          <p:sp>
            <p:nvSpPr>
              <p:cNvPr id="1058" name="Text Box 34"/>
              <p:cNvSpPr txBox="1">
                <a:spLocks noChangeArrowheads="1"/>
              </p:cNvSpPr>
              <p:nvPr/>
            </p:nvSpPr>
            <p:spPr bwMode="auto">
              <a:xfrm>
                <a:off x="6371" y="11211"/>
                <a:ext cx="864" cy="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59" name="AutoShape 35"/>
              <p:cNvCxnSpPr>
                <a:cxnSpLocks noChangeShapeType="1"/>
              </p:cNvCxnSpPr>
              <p:nvPr/>
            </p:nvCxnSpPr>
            <p:spPr bwMode="auto">
              <a:xfrm>
                <a:off x="6670" y="11196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sp>
        <p:nvSpPr>
          <p:cNvPr id="76" name="TextBox 75"/>
          <p:cNvSpPr txBox="1"/>
          <p:nvPr/>
        </p:nvSpPr>
        <p:spPr>
          <a:xfrm>
            <a:off x="4939055" y="2708920"/>
            <a:ext cx="1554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AE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ميثيل بروبان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877128" y="3479963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r-AE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-إيثيل - 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ar-AE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ميثيل هكسان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968648" y="4171146"/>
            <a:ext cx="1463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r-AE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-إيثيل – </a:t>
            </a:r>
            <a:r>
              <a:rPr lang="en-US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5,4,2</a:t>
            </a:r>
            <a:r>
              <a:rPr lang="ar-AE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endParaRPr lang="en-US" sz="1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AE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ثلاثي ميثيل أوكتان</a:t>
            </a:r>
            <a:endParaRPr lang="en-US" sz="1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5071782" y="5718350"/>
            <a:ext cx="1498646" cy="629111"/>
            <a:chOff x="4621430" y="5714612"/>
            <a:chExt cx="1498646" cy="629111"/>
          </a:xfrm>
        </p:grpSpPr>
        <p:grpSp>
          <p:nvGrpSpPr>
            <p:cNvPr id="1060" name="Group 1062"/>
            <p:cNvGrpSpPr>
              <a:grpSpLocks/>
            </p:cNvGrpSpPr>
            <p:nvPr/>
          </p:nvGrpSpPr>
          <p:grpSpPr bwMode="auto">
            <a:xfrm>
              <a:off x="5148690" y="5714612"/>
              <a:ext cx="971386" cy="629111"/>
              <a:chOff x="1683" y="9223"/>
              <a:chExt cx="1550" cy="1055"/>
            </a:xfrm>
          </p:grpSpPr>
          <p:grpSp>
            <p:nvGrpSpPr>
              <p:cNvPr id="2088" name="Group 1063"/>
              <p:cNvGrpSpPr>
                <a:grpSpLocks/>
              </p:cNvGrpSpPr>
              <p:nvPr/>
            </p:nvGrpSpPr>
            <p:grpSpPr bwMode="auto">
              <a:xfrm>
                <a:off x="2245" y="9223"/>
                <a:ext cx="893" cy="471"/>
                <a:chOff x="3393" y="7525"/>
                <a:chExt cx="893" cy="471"/>
              </a:xfrm>
            </p:grpSpPr>
            <p:sp>
              <p:nvSpPr>
                <p:cNvPr id="2089" name="Text Box 1064"/>
                <p:cNvSpPr txBox="1">
                  <a:spLocks noChangeArrowheads="1"/>
                </p:cNvSpPr>
                <p:nvPr/>
              </p:nvSpPr>
              <p:spPr bwMode="auto">
                <a:xfrm>
                  <a:off x="3442" y="7525"/>
                  <a:ext cx="844" cy="4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CH</a:t>
                  </a:r>
                  <a:r>
                    <a:rPr kumimoji="0" lang="en-US" sz="1400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3</a:t>
                  </a:r>
                  <a:endParaRPr kumimoji="0" lang="en-US" sz="14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2090" name="AutoShape 1065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3393" y="7823"/>
                  <a:ext cx="203" cy="153"/>
                </a:xfrm>
                <a:prstGeom prst="straightConnector1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2091" name="AutoShape 1066"/>
              <p:cNvSpPr>
                <a:spLocks noChangeArrowheads="1"/>
              </p:cNvSpPr>
              <p:nvPr/>
            </p:nvSpPr>
            <p:spPr bwMode="auto">
              <a:xfrm rot="16200000">
                <a:off x="1591" y="9603"/>
                <a:ext cx="767" cy="584"/>
              </a:xfrm>
              <a:prstGeom prst="hexagon">
                <a:avLst>
                  <a:gd name="adj" fmla="val 32700"/>
                  <a:gd name="vf" fmla="val 115470"/>
                </a:avLst>
              </a:prstGeom>
              <a:ln>
                <a:solidFill>
                  <a:srgbClr val="FF0000"/>
                </a:solidFill>
                <a:headEnd/>
                <a:tailE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092" name="Group 1067"/>
              <p:cNvGrpSpPr>
                <a:grpSpLocks/>
              </p:cNvGrpSpPr>
              <p:nvPr/>
            </p:nvGrpSpPr>
            <p:grpSpPr bwMode="auto">
              <a:xfrm>
                <a:off x="2280" y="9635"/>
                <a:ext cx="953" cy="471"/>
                <a:chOff x="3864" y="8769"/>
                <a:chExt cx="953" cy="471"/>
              </a:xfrm>
            </p:grpSpPr>
            <p:sp>
              <p:nvSpPr>
                <p:cNvPr id="2093" name="Text Box 1068"/>
                <p:cNvSpPr txBox="1">
                  <a:spLocks noChangeArrowheads="1"/>
                </p:cNvSpPr>
                <p:nvPr/>
              </p:nvSpPr>
              <p:spPr bwMode="auto">
                <a:xfrm>
                  <a:off x="3973" y="8769"/>
                  <a:ext cx="844" cy="4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CH</a:t>
                  </a:r>
                  <a:r>
                    <a:rPr kumimoji="0" lang="en-US" sz="1400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3</a:t>
                  </a:r>
                  <a:endParaRPr kumimoji="0" lang="en-US" sz="14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2094" name="AutoShape 1069"/>
                <p:cNvCxnSpPr>
                  <a:cxnSpLocks noChangeShapeType="1"/>
                </p:cNvCxnSpPr>
                <p:nvPr/>
              </p:nvCxnSpPr>
              <p:spPr bwMode="auto">
                <a:xfrm>
                  <a:off x="3864" y="8853"/>
                  <a:ext cx="225" cy="158"/>
                </a:xfrm>
                <a:prstGeom prst="straightConnector1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90" name="Text Box 1064"/>
            <p:cNvSpPr txBox="1">
              <a:spLocks noChangeArrowheads="1"/>
            </p:cNvSpPr>
            <p:nvPr/>
          </p:nvSpPr>
          <p:spPr bwMode="auto">
            <a:xfrm>
              <a:off x="4621430" y="5833186"/>
              <a:ext cx="528935" cy="280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40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1" name="AutoShape 1069"/>
            <p:cNvCxnSpPr>
              <a:cxnSpLocks noChangeShapeType="1"/>
            </p:cNvCxnSpPr>
            <p:nvPr/>
          </p:nvCxnSpPr>
          <p:spPr bwMode="auto">
            <a:xfrm>
              <a:off x="5060493" y="6005725"/>
              <a:ext cx="91440" cy="0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102" name="Group 101"/>
          <p:cNvGrpSpPr/>
          <p:nvPr/>
        </p:nvGrpSpPr>
        <p:grpSpPr>
          <a:xfrm>
            <a:off x="5131831" y="4892438"/>
            <a:ext cx="2520950" cy="726395"/>
            <a:chOff x="4932040" y="4926392"/>
            <a:chExt cx="2520950" cy="726395"/>
          </a:xfrm>
        </p:grpSpPr>
        <p:grpSp>
          <p:nvGrpSpPr>
            <p:cNvPr id="87" name="Group 155"/>
            <p:cNvGrpSpPr>
              <a:grpSpLocks/>
            </p:cNvGrpSpPr>
            <p:nvPr/>
          </p:nvGrpSpPr>
          <p:grpSpPr bwMode="auto">
            <a:xfrm>
              <a:off x="4932040" y="5125737"/>
              <a:ext cx="2520950" cy="527050"/>
              <a:chOff x="3680" y="9916"/>
              <a:chExt cx="3969" cy="828"/>
            </a:xfrm>
          </p:grpSpPr>
          <p:sp>
            <p:nvSpPr>
              <p:cNvPr id="88" name="Text Box 156"/>
              <p:cNvSpPr txBox="1">
                <a:spLocks noChangeArrowheads="1"/>
              </p:cNvSpPr>
              <p:nvPr/>
            </p:nvSpPr>
            <p:spPr bwMode="auto">
              <a:xfrm>
                <a:off x="3680" y="9916"/>
                <a:ext cx="3969" cy="6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300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r>
                  <a:rPr kumimoji="0" lang="en-US" sz="13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–CH</a:t>
                </a:r>
                <a:r>
                  <a:rPr kumimoji="0" lang="en-US" sz="1300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3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–CH– CH–CH</a:t>
                </a:r>
                <a:r>
                  <a:rPr kumimoji="0" lang="en-US" sz="1300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3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–CH</a:t>
                </a:r>
                <a:r>
                  <a:rPr kumimoji="0" lang="en-US" sz="1300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8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89" name="Group 157"/>
              <p:cNvGrpSpPr>
                <a:grpSpLocks/>
              </p:cNvGrpSpPr>
              <p:nvPr/>
            </p:nvGrpSpPr>
            <p:grpSpPr bwMode="auto">
              <a:xfrm>
                <a:off x="4915" y="10258"/>
                <a:ext cx="844" cy="471"/>
                <a:chOff x="4985" y="11222"/>
                <a:chExt cx="844" cy="471"/>
              </a:xfrm>
            </p:grpSpPr>
            <p:sp>
              <p:nvSpPr>
                <p:cNvPr id="96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4985" y="11222"/>
                  <a:ext cx="844" cy="4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30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CH</a:t>
                  </a:r>
                  <a:r>
                    <a:rPr kumimoji="0" lang="en-US" sz="1300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3</a:t>
                  </a:r>
                  <a:endParaRPr kumimoji="0" lang="en-US" sz="18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97" name="AutoShape 159"/>
                <p:cNvCxnSpPr>
                  <a:cxnSpLocks noChangeShapeType="1"/>
                </p:cNvCxnSpPr>
                <p:nvPr/>
              </p:nvCxnSpPr>
              <p:spPr bwMode="auto">
                <a:xfrm>
                  <a:off x="5201" y="11224"/>
                  <a:ext cx="0" cy="113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93" name="Group 160"/>
              <p:cNvGrpSpPr>
                <a:grpSpLocks/>
              </p:cNvGrpSpPr>
              <p:nvPr/>
            </p:nvGrpSpPr>
            <p:grpSpPr bwMode="auto">
              <a:xfrm>
                <a:off x="4778" y="10273"/>
                <a:ext cx="1564" cy="471"/>
                <a:chOff x="6472" y="11211"/>
                <a:chExt cx="1564" cy="471"/>
              </a:xfrm>
            </p:grpSpPr>
            <p:sp>
              <p:nvSpPr>
                <p:cNvPr id="94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6472" y="11211"/>
                  <a:ext cx="1564" cy="4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30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C</a:t>
                  </a:r>
                  <a:r>
                    <a:rPr kumimoji="0" lang="en-US" sz="1300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2</a:t>
                  </a:r>
                  <a:r>
                    <a:rPr kumimoji="0" lang="en-US" sz="130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H</a:t>
                  </a:r>
                  <a:r>
                    <a:rPr kumimoji="0" lang="en-US" sz="1300" baseline="-25000" dirty="0" smtClean="0">
                      <a:solidFill>
                        <a:srgbClr val="FF0000"/>
                      </a:solidFill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5</a:t>
                  </a:r>
                  <a:endParaRPr kumimoji="0" lang="en-US" sz="18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95" name="AutoShape 162"/>
                <p:cNvCxnSpPr>
                  <a:cxnSpLocks noChangeShapeType="1"/>
                </p:cNvCxnSpPr>
                <p:nvPr/>
              </p:nvCxnSpPr>
              <p:spPr bwMode="auto">
                <a:xfrm>
                  <a:off x="7398" y="11214"/>
                  <a:ext cx="0" cy="113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98" name="Text Box 161"/>
            <p:cNvSpPr txBox="1">
              <a:spLocks noChangeArrowheads="1"/>
            </p:cNvSpPr>
            <p:nvPr/>
          </p:nvSpPr>
          <p:spPr bwMode="auto">
            <a:xfrm>
              <a:off x="5608728" y="4926392"/>
              <a:ext cx="993390" cy="299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3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</a:t>
              </a:r>
              <a:r>
                <a:rPr kumimoji="0" lang="en-US" sz="130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3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H</a:t>
              </a:r>
              <a:r>
                <a:rPr kumimoji="0" lang="en-US" sz="1300" baseline="-25000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9" name="AutoShape 162"/>
            <p:cNvCxnSpPr>
              <a:cxnSpLocks noChangeShapeType="1"/>
            </p:cNvCxnSpPr>
            <p:nvPr/>
          </p:nvCxnSpPr>
          <p:spPr bwMode="auto">
            <a:xfrm>
              <a:off x="6204197" y="5130420"/>
              <a:ext cx="0" cy="7192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00" name="AutoShape 162"/>
            <p:cNvCxnSpPr>
              <a:cxnSpLocks noChangeShapeType="1"/>
            </p:cNvCxnSpPr>
            <p:nvPr/>
          </p:nvCxnSpPr>
          <p:spPr bwMode="auto">
            <a:xfrm>
              <a:off x="5820519" y="5138888"/>
              <a:ext cx="0" cy="7192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01" name="Text Box 161"/>
            <p:cNvSpPr txBox="1">
              <a:spLocks noChangeArrowheads="1"/>
            </p:cNvSpPr>
            <p:nvPr/>
          </p:nvSpPr>
          <p:spPr bwMode="auto">
            <a:xfrm>
              <a:off x="5215880" y="4932035"/>
              <a:ext cx="993390" cy="299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3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</a:t>
              </a:r>
              <a:r>
                <a:rPr kumimoji="0" lang="en-US" sz="130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3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H</a:t>
              </a:r>
              <a:r>
                <a:rPr kumimoji="0" lang="en-US" sz="1300" baseline="-25000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5077704" y="3762188"/>
            <a:ext cx="3200571" cy="871624"/>
            <a:chOff x="4860276" y="4031403"/>
            <a:chExt cx="3200571" cy="871624"/>
          </a:xfrm>
        </p:grpSpPr>
        <p:grpSp>
          <p:nvGrpSpPr>
            <p:cNvPr id="104" name="Group 155"/>
            <p:cNvGrpSpPr>
              <a:grpSpLocks/>
            </p:cNvGrpSpPr>
            <p:nvPr/>
          </p:nvGrpSpPr>
          <p:grpSpPr bwMode="auto">
            <a:xfrm>
              <a:off x="4860276" y="4031403"/>
              <a:ext cx="3200571" cy="694459"/>
              <a:chOff x="3391" y="9618"/>
              <a:chExt cx="5039" cy="1091"/>
            </a:xfrm>
          </p:grpSpPr>
          <p:sp>
            <p:nvSpPr>
              <p:cNvPr id="109" name="Text Box 156"/>
              <p:cNvSpPr txBox="1">
                <a:spLocks noChangeArrowheads="1"/>
              </p:cNvSpPr>
              <p:nvPr/>
            </p:nvSpPr>
            <p:spPr bwMode="auto">
              <a:xfrm>
                <a:off x="3391" y="9916"/>
                <a:ext cx="5039" cy="6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algn="l" rtl="0">
                  <a:spcAft>
                    <a:spcPts val="1000"/>
                  </a:spcAft>
                </a:pPr>
                <a:r>
                  <a:rPr kumimoji="0" lang="en-US" sz="120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baseline="-2500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r>
                  <a:rPr kumimoji="0" lang="en-US" sz="105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baseline="-2500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05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baseline="-2500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10" name="Group 157"/>
              <p:cNvGrpSpPr>
                <a:grpSpLocks/>
              </p:cNvGrpSpPr>
              <p:nvPr/>
            </p:nvGrpSpPr>
            <p:grpSpPr bwMode="auto">
              <a:xfrm>
                <a:off x="5091" y="9618"/>
                <a:ext cx="844" cy="471"/>
                <a:chOff x="5161" y="10582"/>
                <a:chExt cx="844" cy="471"/>
              </a:xfrm>
            </p:grpSpPr>
            <p:sp>
              <p:nvSpPr>
                <p:cNvPr id="114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5161" y="10582"/>
                  <a:ext cx="844" cy="4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CH</a:t>
                  </a:r>
                  <a:r>
                    <a:rPr kumimoji="0" lang="en-US" sz="120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3</a:t>
                  </a:r>
                  <a:endParaRPr kumimoji="0" lang="en-US" sz="16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15" name="AutoShape 159"/>
                <p:cNvCxnSpPr>
                  <a:cxnSpLocks noChangeShapeType="1"/>
                </p:cNvCxnSpPr>
                <p:nvPr/>
              </p:nvCxnSpPr>
              <p:spPr bwMode="auto">
                <a:xfrm>
                  <a:off x="5370" y="10880"/>
                  <a:ext cx="0" cy="11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11" name="Group 160"/>
              <p:cNvGrpSpPr>
                <a:grpSpLocks/>
              </p:cNvGrpSpPr>
              <p:nvPr/>
            </p:nvGrpSpPr>
            <p:grpSpPr bwMode="auto">
              <a:xfrm>
                <a:off x="5814" y="10238"/>
                <a:ext cx="1564" cy="471"/>
                <a:chOff x="7508" y="11176"/>
                <a:chExt cx="1564" cy="471"/>
              </a:xfrm>
            </p:grpSpPr>
            <p:sp>
              <p:nvSpPr>
                <p:cNvPr id="112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7508" y="11176"/>
                  <a:ext cx="1564" cy="4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CH</a:t>
                  </a:r>
                  <a:r>
                    <a:rPr kumimoji="0" lang="en-US" sz="1200" baseline="-25000" dirty="0" smtClean="0"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 </a:t>
                  </a:r>
                  <a:r>
                    <a:rPr kumimoji="0" lang="en-US" sz="12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– CH</a:t>
                  </a:r>
                  <a:r>
                    <a:rPr kumimoji="0" lang="en-US" sz="120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3</a:t>
                  </a:r>
                  <a:endParaRPr kumimoji="0" lang="en-US" sz="16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13" name="AutoShape 162"/>
                <p:cNvCxnSpPr>
                  <a:cxnSpLocks noChangeShapeType="1"/>
                </p:cNvCxnSpPr>
                <p:nvPr/>
              </p:nvCxnSpPr>
              <p:spPr bwMode="auto">
                <a:xfrm>
                  <a:off x="7949" y="11196"/>
                  <a:ext cx="0" cy="11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105" name="Text Box 158"/>
            <p:cNvSpPr txBox="1">
              <a:spLocks noChangeArrowheads="1"/>
            </p:cNvSpPr>
            <p:nvPr/>
          </p:nvSpPr>
          <p:spPr bwMode="auto">
            <a:xfrm>
              <a:off x="6234306" y="4031916"/>
              <a:ext cx="536075" cy="299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Text Box 158"/>
            <p:cNvSpPr txBox="1">
              <a:spLocks noChangeArrowheads="1"/>
            </p:cNvSpPr>
            <p:nvPr/>
          </p:nvSpPr>
          <p:spPr bwMode="auto">
            <a:xfrm>
              <a:off x="6544916" y="4603220"/>
              <a:ext cx="536075" cy="299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7" name="AutoShape 159"/>
            <p:cNvCxnSpPr>
              <a:cxnSpLocks noChangeShapeType="1"/>
            </p:cNvCxnSpPr>
            <p:nvPr/>
          </p:nvCxnSpPr>
          <p:spPr bwMode="auto">
            <a:xfrm>
              <a:off x="6372200" y="4221088"/>
              <a:ext cx="0" cy="719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" name="AutoShape 159"/>
            <p:cNvCxnSpPr>
              <a:cxnSpLocks noChangeShapeType="1"/>
            </p:cNvCxnSpPr>
            <p:nvPr/>
          </p:nvCxnSpPr>
          <p:spPr bwMode="auto">
            <a:xfrm>
              <a:off x="6682810" y="4603706"/>
              <a:ext cx="0" cy="719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" name="TextBox 1"/>
          <p:cNvSpPr txBox="1"/>
          <p:nvPr/>
        </p:nvSpPr>
        <p:spPr>
          <a:xfrm>
            <a:off x="5814697" y="4712207"/>
            <a:ext cx="1997663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200" dirty="0">
                <a:latin typeface="Times New Roman" pitchFamily="18" charset="0"/>
                <a:ea typeface="Times New Roman"/>
                <a:cs typeface="Times New Roman" pitchFamily="18" charset="0"/>
              </a:rPr>
              <a:t>4,3,3</a:t>
            </a:r>
            <a:r>
              <a:rPr lang="ar-SA" sz="1200" dirty="0">
                <a:latin typeface="Times New Roman" pitchFamily="18" charset="0"/>
                <a:ea typeface="Times New Roman"/>
                <a:cs typeface="Times New Roman" pitchFamily="18" charset="0"/>
              </a:rPr>
              <a:t>- ثلاثي إيثيل- </a:t>
            </a:r>
            <a:r>
              <a:rPr lang="en-US" sz="1200" dirty="0">
                <a:latin typeface="Times New Roman" pitchFamily="18" charset="0"/>
                <a:ea typeface="Times New Roman"/>
                <a:cs typeface="Times New Roman" pitchFamily="18" charset="0"/>
              </a:rPr>
              <a:t>4</a:t>
            </a:r>
            <a:r>
              <a:rPr lang="ar-SA" sz="1200" dirty="0">
                <a:latin typeface="Times New Roman" pitchFamily="18" charset="0"/>
                <a:ea typeface="Times New Roman"/>
                <a:cs typeface="Times New Roman" pitchFamily="18" charset="0"/>
              </a:rPr>
              <a:t>- ميثيل </a:t>
            </a:r>
            <a:r>
              <a:rPr lang="ar-SA" sz="1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هكسان</a:t>
            </a:r>
            <a:endParaRPr lang="en-US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22" name="AutoShape 1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049675" y="5836924"/>
            <a:ext cx="457200" cy="4680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5224598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118" grpId="0" animBg="1"/>
      <p:bldP spid="117" grpId="0" animBg="1"/>
      <p:bldP spid="116" grpId="0" animBg="1"/>
      <p:bldP spid="76" grpId="0"/>
      <p:bldP spid="77" grpId="0"/>
      <p:bldP spid="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>
          <a:xfrm>
            <a:off x="3127648" y="3841234"/>
            <a:ext cx="1920240" cy="182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80" name="TextBox 79"/>
          <p:cNvSpPr txBox="1"/>
          <p:nvPr/>
        </p:nvSpPr>
        <p:spPr>
          <a:xfrm>
            <a:off x="3175273" y="3111629"/>
            <a:ext cx="1828800" cy="182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79" name="TextBox 78"/>
          <p:cNvSpPr txBox="1"/>
          <p:nvPr/>
        </p:nvSpPr>
        <p:spPr>
          <a:xfrm>
            <a:off x="4020686" y="2824361"/>
            <a:ext cx="914400" cy="182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57649071"/>
              </p:ext>
            </p:extLst>
          </p:nvPr>
        </p:nvGraphicFramePr>
        <p:xfrm>
          <a:off x="539551" y="548679"/>
          <a:ext cx="8064897" cy="5832649"/>
        </p:xfrm>
        <a:graphic>
          <a:graphicData uri="http://schemas.openxmlformats.org/drawingml/2006/table">
            <a:tbl>
              <a:tblPr rtl="1"/>
              <a:tblGrid>
                <a:gridCol w="811288"/>
                <a:gridCol w="2727520"/>
                <a:gridCol w="2201544"/>
                <a:gridCol w="2324545"/>
              </a:tblGrid>
              <a:tr h="239174">
                <a:tc grid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تقسيم المركبات </a:t>
                      </a:r>
                      <a:r>
                        <a:rPr lang="ar-SA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الهيدروكربونية</a:t>
                      </a: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AE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</a:t>
                      </a:r>
                      <a:r>
                        <a:rPr lang="ar-SA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أليفاتية</a:t>
                      </a:r>
                      <a:endParaRPr lang="en-US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91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مشبعة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غير مشبعة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91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الاسم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الألكانات (البارفينات)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الألكينات(الأوليفينات)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الألكاينات(الأسيتيلينات)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نوع الروابط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جميعها روابط تساهمية أحادية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روابط تساهمية ثنائية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روابط تساهمية ثلاثية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34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الصيغة العامة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</a:t>
                      </a:r>
                      <a:r>
                        <a:rPr lang="en-US" sz="1200" b="1" i="1" baseline="-250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</a:t>
                      </a:r>
                      <a:r>
                        <a:rPr lang="en-US" sz="1200" b="1" i="1" baseline="-250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2n+2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 غير الحلقية )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</a:t>
                      </a:r>
                      <a:r>
                        <a:rPr lang="en-US" sz="1200" b="1" i="1" baseline="-250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</a:t>
                      </a:r>
                      <a:r>
                        <a:rPr lang="en-US" sz="1200" b="1" i="1" baseline="-250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2n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غير الحلقية وتحتوي رابطة ثنائية واحدة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</a:t>
                      </a:r>
                      <a:r>
                        <a:rPr lang="en-US" sz="1200" b="1" i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</a:t>
                      </a:r>
                      <a:r>
                        <a:rPr lang="en-US" sz="1200" b="1" i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2n-2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غير الحلقية وتحتوي رابطة ثلاثية واحدة 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قاعدة التسمية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تنتهي بالمقطع</a:t>
                      </a:r>
                      <a:r>
                        <a:rPr lang="ar-EG" sz="12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EG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ar-AE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EG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ان</a:t>
                      </a:r>
                      <a:r>
                        <a:rPr lang="ar-EG" sz="12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تنتهي بالمقطع</a:t>
                      </a:r>
                      <a:r>
                        <a:rPr lang="ar-EG" sz="12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EG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ar-AE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EG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ين</a:t>
                      </a:r>
                      <a:r>
                        <a:rPr lang="ar-EG" sz="12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تنتهي بالمقطع </a:t>
                      </a:r>
                      <a:r>
                        <a:rPr lang="ar-EG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ar-AE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EG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اين</a:t>
                      </a:r>
                      <a:r>
                        <a:rPr lang="ar-EG" sz="12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10">
                <a:tc rowSpan="6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AE" sz="1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AE" sz="1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8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أمثلة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CH</a:t>
                      </a:r>
                      <a:r>
                        <a:rPr lang="en-US" sz="14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-CH</a:t>
                      </a:r>
                      <a:r>
                        <a:rPr lang="en-US" sz="14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إيثان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</a:t>
                      </a:r>
                      <a:r>
                        <a:rPr lang="en-US" sz="12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C=CH</a:t>
                      </a:r>
                      <a:r>
                        <a:rPr lang="en-US" sz="12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2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</a:t>
                      </a:r>
                      <a:r>
                        <a:rPr lang="ar-EG" sz="1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إيثين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HC</a:t>
                      </a:r>
                      <a:r>
                        <a:rPr lang="en-US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Symbol"/>
                        </a:rPr>
                        <a:t></a:t>
                      </a:r>
                      <a:r>
                        <a:rPr lang="en-US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ar-EG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</a:t>
                      </a:r>
                      <a:r>
                        <a:rPr lang="ar-EG" sz="1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إيثاين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ض-</a:t>
                      </a: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بيوتين</a:t>
                      </a:r>
                      <a:endParaRPr lang="en-US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ميثل</a:t>
                      </a:r>
                      <a:r>
                        <a:rPr lang="ar-EG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ar-EG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بنتاين</a:t>
                      </a:r>
                      <a:endParaRPr lang="en-US" sz="11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3,1,1</a:t>
                      </a: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ثلاثي ميثيل هكسان حلقي</a:t>
                      </a:r>
                      <a:endParaRPr lang="en-US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</a:t>
                      </a: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3,1</a:t>
                      </a: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هكساديين حلقي</a:t>
                      </a:r>
                      <a:endParaRPr lang="en-US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هكساين حلقي</a:t>
                      </a:r>
                      <a:endParaRPr lang="en-US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4487" name="Group 151"/>
          <p:cNvGrpSpPr>
            <a:grpSpLocks/>
          </p:cNvGrpSpPr>
          <p:nvPr/>
        </p:nvGrpSpPr>
        <p:grpSpPr bwMode="auto">
          <a:xfrm>
            <a:off x="6249307" y="2553615"/>
            <a:ext cx="1187450" cy="546100"/>
            <a:chOff x="7028" y="3340"/>
            <a:chExt cx="1871" cy="859"/>
          </a:xfrm>
        </p:grpSpPr>
        <p:sp>
          <p:nvSpPr>
            <p:cNvPr id="14488" name="Text Box 152"/>
            <p:cNvSpPr txBox="1">
              <a:spLocks noChangeArrowheads="1"/>
            </p:cNvSpPr>
            <p:nvPr/>
          </p:nvSpPr>
          <p:spPr bwMode="auto">
            <a:xfrm>
              <a:off x="7561" y="3340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89" name="Text Box 153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cxnSp>
          <p:nvCxnSpPr>
            <p:cNvPr id="14490" name="AutoShape 154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4491" name="Group 155"/>
          <p:cNvGrpSpPr>
            <a:grpSpLocks/>
          </p:cNvGrpSpPr>
          <p:nvPr/>
        </p:nvGrpSpPr>
        <p:grpSpPr bwMode="auto">
          <a:xfrm>
            <a:off x="5409244" y="3047915"/>
            <a:ext cx="2520950" cy="539781"/>
            <a:chOff x="3680" y="9916"/>
            <a:chExt cx="3969" cy="848"/>
          </a:xfrm>
        </p:grpSpPr>
        <p:sp>
          <p:nvSpPr>
            <p:cNvPr id="14492" name="Text Box 156"/>
            <p:cNvSpPr txBox="1">
              <a:spLocks noChangeArrowheads="1"/>
            </p:cNvSpPr>
            <p:nvPr/>
          </p:nvSpPr>
          <p:spPr bwMode="auto">
            <a:xfrm>
              <a:off x="3680" y="9916"/>
              <a:ext cx="3969" cy="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3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3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3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</a:t>
              </a:r>
              <a:r>
                <a:rPr kumimoji="0" lang="en-US" sz="13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3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–CH–CH–CH</a:t>
              </a:r>
              <a:r>
                <a:rPr kumimoji="0" lang="en-US" sz="13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3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–CH</a:t>
              </a:r>
              <a:r>
                <a:rPr kumimoji="0" lang="en-US" sz="13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493" name="Group 157"/>
            <p:cNvGrpSpPr>
              <a:grpSpLocks/>
            </p:cNvGrpSpPr>
            <p:nvPr/>
          </p:nvGrpSpPr>
          <p:grpSpPr bwMode="auto">
            <a:xfrm>
              <a:off x="4915" y="10260"/>
              <a:ext cx="844" cy="504"/>
              <a:chOff x="4985" y="11224"/>
              <a:chExt cx="844" cy="504"/>
            </a:xfrm>
          </p:grpSpPr>
          <p:sp>
            <p:nvSpPr>
              <p:cNvPr id="14494" name="Text Box 158"/>
              <p:cNvSpPr txBox="1">
                <a:spLocks noChangeArrowheads="1"/>
              </p:cNvSpPr>
              <p:nvPr/>
            </p:nvSpPr>
            <p:spPr bwMode="auto">
              <a:xfrm>
                <a:off x="4985" y="11257"/>
                <a:ext cx="844" cy="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3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4495" name="AutoShape 159"/>
              <p:cNvCxnSpPr>
                <a:cxnSpLocks noChangeShapeType="1"/>
              </p:cNvCxnSpPr>
              <p:nvPr/>
            </p:nvCxnSpPr>
            <p:spPr bwMode="auto">
              <a:xfrm>
                <a:off x="5201" y="1122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4496" name="Group 160"/>
            <p:cNvGrpSpPr>
              <a:grpSpLocks/>
            </p:cNvGrpSpPr>
            <p:nvPr/>
          </p:nvGrpSpPr>
          <p:grpSpPr bwMode="auto">
            <a:xfrm>
              <a:off x="5387" y="10276"/>
              <a:ext cx="1564" cy="486"/>
              <a:chOff x="7081" y="11214"/>
              <a:chExt cx="1564" cy="486"/>
            </a:xfrm>
          </p:grpSpPr>
          <p:sp>
            <p:nvSpPr>
              <p:cNvPr id="14497" name="Text Box 161"/>
              <p:cNvSpPr txBox="1">
                <a:spLocks noChangeArrowheads="1"/>
              </p:cNvSpPr>
              <p:nvPr/>
            </p:nvSpPr>
            <p:spPr bwMode="auto">
              <a:xfrm>
                <a:off x="7081" y="11229"/>
                <a:ext cx="1564" cy="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3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3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–CH</a:t>
                </a:r>
                <a:r>
                  <a:rPr kumimoji="0" lang="en-US" sz="13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4498" name="AutoShape 162"/>
              <p:cNvCxnSpPr>
                <a:cxnSpLocks noChangeShapeType="1"/>
              </p:cNvCxnSpPr>
              <p:nvPr/>
            </p:nvCxnSpPr>
            <p:spPr bwMode="auto">
              <a:xfrm>
                <a:off x="7398" y="1121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88606" y="2557889"/>
            <a:ext cx="1187450" cy="546100"/>
            <a:chOff x="7028" y="3340"/>
            <a:chExt cx="1871" cy="859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7653" y="3340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 = 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</a:p>
          </p:txBody>
        </p: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3086472" y="3057479"/>
            <a:ext cx="2171700" cy="561317"/>
            <a:chOff x="5411" y="5650"/>
            <a:chExt cx="3418" cy="882"/>
          </a:xfrm>
        </p:grpSpPr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5411" y="5650"/>
              <a:ext cx="3418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– CH – C =  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   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7317" y="5960"/>
              <a:ext cx="1304" cy="572"/>
              <a:chOff x="7042" y="6240"/>
              <a:chExt cx="1304" cy="572"/>
            </a:xfrm>
          </p:grpSpPr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7042" y="6310"/>
                <a:ext cx="1304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34" name="AutoShape 10"/>
              <p:cNvCxnSpPr>
                <a:cxnSpLocks noChangeShapeType="1"/>
              </p:cNvCxnSpPr>
              <p:nvPr/>
            </p:nvCxnSpPr>
            <p:spPr bwMode="auto">
              <a:xfrm flipV="1">
                <a:off x="7286" y="6240"/>
                <a:ext cx="0" cy="1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6717" y="5958"/>
              <a:ext cx="825" cy="555"/>
              <a:chOff x="7042" y="6222"/>
              <a:chExt cx="825" cy="555"/>
            </a:xfrm>
          </p:grpSpPr>
          <p:sp>
            <p:nvSpPr>
              <p:cNvPr id="1036" name="Text Box 12"/>
              <p:cNvSpPr txBox="1">
                <a:spLocks noChangeArrowheads="1"/>
              </p:cNvSpPr>
              <p:nvPr/>
            </p:nvSpPr>
            <p:spPr bwMode="auto">
              <a:xfrm>
                <a:off x="7042" y="6275"/>
                <a:ext cx="825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37" name="AutoShape 13"/>
              <p:cNvCxnSpPr>
                <a:cxnSpLocks noChangeShapeType="1"/>
              </p:cNvCxnSpPr>
              <p:nvPr/>
            </p:nvCxnSpPr>
            <p:spPr bwMode="auto">
              <a:xfrm flipV="1">
                <a:off x="7268" y="6222"/>
                <a:ext cx="0" cy="1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38" name="Group 14"/>
          <p:cNvGrpSpPr>
            <a:grpSpLocks/>
          </p:cNvGrpSpPr>
          <p:nvPr/>
        </p:nvGrpSpPr>
        <p:grpSpPr bwMode="auto">
          <a:xfrm>
            <a:off x="3044988" y="3792609"/>
            <a:ext cx="2520950" cy="536885"/>
            <a:chOff x="3698" y="9916"/>
            <a:chExt cx="3969" cy="846"/>
          </a:xfrm>
        </p:grpSpPr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3698" y="9916"/>
              <a:ext cx="3969" cy="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</a:t>
              </a:r>
              <a:r>
                <a:rPr kumimoji="0" lang="en-US" sz="1200" i="0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 C –  C = CH–CH</a:t>
              </a:r>
              <a:r>
                <a:rPr kumimoji="0" lang="en-US" sz="1200" i="0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    </a:t>
              </a:r>
              <a:endParaRPr kumimoji="0" lang="en-US" sz="16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40" name="Group 16"/>
            <p:cNvGrpSpPr>
              <a:grpSpLocks/>
            </p:cNvGrpSpPr>
            <p:nvPr/>
          </p:nvGrpSpPr>
          <p:grpSpPr bwMode="auto">
            <a:xfrm>
              <a:off x="4827" y="10260"/>
              <a:ext cx="844" cy="486"/>
              <a:chOff x="4897" y="11224"/>
              <a:chExt cx="844" cy="486"/>
            </a:xfrm>
          </p:grpSpPr>
          <p:sp>
            <p:nvSpPr>
              <p:cNvPr id="1041" name="Text Box 17"/>
              <p:cNvSpPr txBox="1">
                <a:spLocks noChangeArrowheads="1"/>
              </p:cNvSpPr>
              <p:nvPr/>
            </p:nvSpPr>
            <p:spPr bwMode="auto">
              <a:xfrm>
                <a:off x="4897" y="11239"/>
                <a:ext cx="844" cy="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42" name="AutoShape 18"/>
              <p:cNvCxnSpPr>
                <a:cxnSpLocks noChangeShapeType="1"/>
              </p:cNvCxnSpPr>
              <p:nvPr/>
            </p:nvCxnSpPr>
            <p:spPr bwMode="auto">
              <a:xfrm>
                <a:off x="5126" y="1122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043" name="Group 19"/>
            <p:cNvGrpSpPr>
              <a:grpSpLocks/>
            </p:cNvGrpSpPr>
            <p:nvPr/>
          </p:nvGrpSpPr>
          <p:grpSpPr bwMode="auto">
            <a:xfrm>
              <a:off x="5127" y="10258"/>
              <a:ext cx="1564" cy="504"/>
              <a:chOff x="6821" y="11196"/>
              <a:chExt cx="1564" cy="504"/>
            </a:xfrm>
          </p:grpSpPr>
          <p:sp>
            <p:nvSpPr>
              <p:cNvPr id="1044" name="Text Box 20"/>
              <p:cNvSpPr txBox="1">
                <a:spLocks noChangeArrowheads="1"/>
              </p:cNvSpPr>
              <p:nvPr/>
            </p:nvSpPr>
            <p:spPr bwMode="auto">
              <a:xfrm>
                <a:off x="6821" y="11229"/>
                <a:ext cx="1564" cy="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20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–CH</a:t>
                </a:r>
                <a:r>
                  <a:rPr kumimoji="0" lang="en-US" sz="1200" i="0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45" name="AutoShape 21"/>
              <p:cNvCxnSpPr>
                <a:cxnSpLocks noChangeShapeType="1"/>
              </p:cNvCxnSpPr>
              <p:nvPr/>
            </p:nvCxnSpPr>
            <p:spPr bwMode="auto">
              <a:xfrm>
                <a:off x="7249" y="11196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1304628" y="2584741"/>
            <a:ext cx="18272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CH</a:t>
            </a:r>
            <a:r>
              <a:rPr kumimoji="0" lang="en-US" sz="12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3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– CH</a:t>
            </a:r>
            <a:r>
              <a:rPr kumimoji="0" lang="en-US" sz="12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2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– C 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  <a:sym typeface="Symbol" pitchFamily="18" charset="2"/>
              </a:rPr>
              <a:t>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CH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47" name="Group 23"/>
          <p:cNvGrpSpPr>
            <a:grpSpLocks/>
          </p:cNvGrpSpPr>
          <p:nvPr/>
        </p:nvGrpSpPr>
        <p:grpSpPr bwMode="auto">
          <a:xfrm>
            <a:off x="980257" y="3052420"/>
            <a:ext cx="2170113" cy="569913"/>
            <a:chOff x="5779" y="5650"/>
            <a:chExt cx="3418" cy="898"/>
          </a:xfrm>
        </p:grpSpPr>
        <p:sp>
          <p:nvSpPr>
            <p:cNvPr id="1048" name="Text Box 24"/>
            <p:cNvSpPr txBox="1">
              <a:spLocks noChangeArrowheads="1"/>
            </p:cNvSpPr>
            <p:nvPr/>
          </p:nvSpPr>
          <p:spPr bwMode="auto">
            <a:xfrm>
              <a:off x="5779" y="5650"/>
              <a:ext cx="3418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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C – CH – CH – 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 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49" name="Group 25"/>
            <p:cNvGrpSpPr>
              <a:grpSpLocks/>
            </p:cNvGrpSpPr>
            <p:nvPr/>
          </p:nvGrpSpPr>
          <p:grpSpPr bwMode="auto">
            <a:xfrm>
              <a:off x="7370" y="5960"/>
              <a:ext cx="1304" cy="572"/>
              <a:chOff x="7095" y="6240"/>
              <a:chExt cx="1304" cy="572"/>
            </a:xfrm>
          </p:grpSpPr>
          <p:sp>
            <p:nvSpPr>
              <p:cNvPr id="1050" name="Text Box 26"/>
              <p:cNvSpPr txBox="1">
                <a:spLocks noChangeArrowheads="1"/>
              </p:cNvSpPr>
              <p:nvPr/>
            </p:nvSpPr>
            <p:spPr bwMode="auto">
              <a:xfrm>
                <a:off x="7095" y="6310"/>
                <a:ext cx="1304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51" name="AutoShape 27"/>
              <p:cNvCxnSpPr>
                <a:cxnSpLocks noChangeShapeType="1"/>
              </p:cNvCxnSpPr>
              <p:nvPr/>
            </p:nvCxnSpPr>
            <p:spPr bwMode="auto">
              <a:xfrm flipV="1">
                <a:off x="7375" y="6240"/>
                <a:ext cx="0" cy="1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052" name="Group 28"/>
            <p:cNvGrpSpPr>
              <a:grpSpLocks/>
            </p:cNvGrpSpPr>
            <p:nvPr/>
          </p:nvGrpSpPr>
          <p:grpSpPr bwMode="auto">
            <a:xfrm>
              <a:off x="6770" y="5976"/>
              <a:ext cx="825" cy="572"/>
              <a:chOff x="7095" y="6240"/>
              <a:chExt cx="825" cy="572"/>
            </a:xfrm>
          </p:grpSpPr>
          <p:sp>
            <p:nvSpPr>
              <p:cNvPr id="1053" name="Text Box 29"/>
              <p:cNvSpPr txBox="1">
                <a:spLocks noChangeArrowheads="1"/>
              </p:cNvSpPr>
              <p:nvPr/>
            </p:nvSpPr>
            <p:spPr bwMode="auto">
              <a:xfrm>
                <a:off x="7095" y="6310"/>
                <a:ext cx="825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54" name="AutoShape 30"/>
              <p:cNvCxnSpPr>
                <a:cxnSpLocks noChangeShapeType="1"/>
              </p:cNvCxnSpPr>
              <p:nvPr/>
            </p:nvCxnSpPr>
            <p:spPr bwMode="auto">
              <a:xfrm flipV="1">
                <a:off x="7375" y="6240"/>
                <a:ext cx="0" cy="1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55" name="Group 31"/>
          <p:cNvGrpSpPr>
            <a:grpSpLocks/>
          </p:cNvGrpSpPr>
          <p:nvPr/>
        </p:nvGrpSpPr>
        <p:grpSpPr bwMode="auto">
          <a:xfrm>
            <a:off x="944959" y="3779515"/>
            <a:ext cx="2484438" cy="514039"/>
            <a:chOff x="6035" y="11464"/>
            <a:chExt cx="3912" cy="810"/>
          </a:xfrm>
        </p:grpSpPr>
        <p:sp>
          <p:nvSpPr>
            <p:cNvPr id="1056" name="Text Box 32"/>
            <p:cNvSpPr txBox="1">
              <a:spLocks noChangeArrowheads="1"/>
            </p:cNvSpPr>
            <p:nvPr/>
          </p:nvSpPr>
          <p:spPr bwMode="auto">
            <a:xfrm>
              <a:off x="6035" y="11464"/>
              <a:ext cx="3912" cy="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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C– CH–CH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  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57" name="Group 33"/>
            <p:cNvGrpSpPr>
              <a:grpSpLocks/>
            </p:cNvGrpSpPr>
            <p:nvPr/>
          </p:nvGrpSpPr>
          <p:grpSpPr bwMode="auto">
            <a:xfrm>
              <a:off x="7325" y="11788"/>
              <a:ext cx="864" cy="486"/>
              <a:chOff x="6371" y="11196"/>
              <a:chExt cx="864" cy="486"/>
            </a:xfrm>
          </p:grpSpPr>
          <p:sp>
            <p:nvSpPr>
              <p:cNvPr id="1058" name="Text Box 34"/>
              <p:cNvSpPr txBox="1">
                <a:spLocks noChangeArrowheads="1"/>
              </p:cNvSpPr>
              <p:nvPr/>
            </p:nvSpPr>
            <p:spPr bwMode="auto">
              <a:xfrm>
                <a:off x="6371" y="11211"/>
                <a:ext cx="864" cy="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59" name="AutoShape 35"/>
              <p:cNvCxnSpPr>
                <a:cxnSpLocks noChangeShapeType="1"/>
              </p:cNvCxnSpPr>
              <p:nvPr/>
            </p:nvCxnSpPr>
            <p:spPr bwMode="auto">
              <a:xfrm>
                <a:off x="6670" y="11196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3" name="Group 102"/>
          <p:cNvGrpSpPr/>
          <p:nvPr/>
        </p:nvGrpSpPr>
        <p:grpSpPr>
          <a:xfrm>
            <a:off x="5077704" y="3762188"/>
            <a:ext cx="3200571" cy="871624"/>
            <a:chOff x="4860276" y="4031403"/>
            <a:chExt cx="3200571" cy="871624"/>
          </a:xfrm>
        </p:grpSpPr>
        <p:grpSp>
          <p:nvGrpSpPr>
            <p:cNvPr id="104" name="Group 155"/>
            <p:cNvGrpSpPr>
              <a:grpSpLocks/>
            </p:cNvGrpSpPr>
            <p:nvPr/>
          </p:nvGrpSpPr>
          <p:grpSpPr bwMode="auto">
            <a:xfrm>
              <a:off x="4860276" y="4031403"/>
              <a:ext cx="3200571" cy="694459"/>
              <a:chOff x="3391" y="9618"/>
              <a:chExt cx="5039" cy="1091"/>
            </a:xfrm>
          </p:grpSpPr>
          <p:sp>
            <p:nvSpPr>
              <p:cNvPr id="109" name="Text Box 156"/>
              <p:cNvSpPr txBox="1">
                <a:spLocks noChangeArrowheads="1"/>
              </p:cNvSpPr>
              <p:nvPr/>
            </p:nvSpPr>
            <p:spPr bwMode="auto">
              <a:xfrm>
                <a:off x="3391" y="9916"/>
                <a:ext cx="5039" cy="6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algn="l" rtl="0">
                  <a:spcAft>
                    <a:spcPts val="1000"/>
                  </a:spcAft>
                </a:pPr>
                <a:r>
                  <a:rPr kumimoji="0" lang="en-US" sz="120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baseline="-2500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r>
                  <a:rPr kumimoji="0" lang="en-US" sz="105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baseline="-2500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05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baseline="-2500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10" name="Group 157"/>
              <p:cNvGrpSpPr>
                <a:grpSpLocks/>
              </p:cNvGrpSpPr>
              <p:nvPr/>
            </p:nvGrpSpPr>
            <p:grpSpPr bwMode="auto">
              <a:xfrm>
                <a:off x="5091" y="9618"/>
                <a:ext cx="844" cy="471"/>
                <a:chOff x="5161" y="10582"/>
                <a:chExt cx="844" cy="471"/>
              </a:xfrm>
            </p:grpSpPr>
            <p:sp>
              <p:nvSpPr>
                <p:cNvPr id="114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5161" y="10582"/>
                  <a:ext cx="844" cy="4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CH</a:t>
                  </a:r>
                  <a:r>
                    <a:rPr kumimoji="0" lang="en-US" sz="120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3</a:t>
                  </a:r>
                  <a:endParaRPr kumimoji="0" lang="en-US" sz="16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15" name="AutoShape 159"/>
                <p:cNvCxnSpPr>
                  <a:cxnSpLocks noChangeShapeType="1"/>
                </p:cNvCxnSpPr>
                <p:nvPr/>
              </p:nvCxnSpPr>
              <p:spPr bwMode="auto">
                <a:xfrm>
                  <a:off x="5370" y="10880"/>
                  <a:ext cx="0" cy="11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11" name="Group 160"/>
              <p:cNvGrpSpPr>
                <a:grpSpLocks/>
              </p:cNvGrpSpPr>
              <p:nvPr/>
            </p:nvGrpSpPr>
            <p:grpSpPr bwMode="auto">
              <a:xfrm>
                <a:off x="5814" y="10238"/>
                <a:ext cx="1564" cy="471"/>
                <a:chOff x="7508" y="11176"/>
                <a:chExt cx="1564" cy="471"/>
              </a:xfrm>
            </p:grpSpPr>
            <p:sp>
              <p:nvSpPr>
                <p:cNvPr id="112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7508" y="11176"/>
                  <a:ext cx="1564" cy="4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CH</a:t>
                  </a:r>
                  <a:r>
                    <a:rPr kumimoji="0" lang="en-US" sz="1200" baseline="-25000" dirty="0" smtClean="0"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 </a:t>
                  </a:r>
                  <a:r>
                    <a:rPr kumimoji="0" lang="en-US" sz="12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– CH</a:t>
                  </a:r>
                  <a:r>
                    <a:rPr kumimoji="0" lang="en-US" sz="120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3</a:t>
                  </a:r>
                  <a:endParaRPr kumimoji="0" lang="en-US" sz="16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13" name="AutoShape 162"/>
                <p:cNvCxnSpPr>
                  <a:cxnSpLocks noChangeShapeType="1"/>
                </p:cNvCxnSpPr>
                <p:nvPr/>
              </p:nvCxnSpPr>
              <p:spPr bwMode="auto">
                <a:xfrm>
                  <a:off x="7949" y="11196"/>
                  <a:ext cx="0" cy="11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105" name="Text Box 158"/>
            <p:cNvSpPr txBox="1">
              <a:spLocks noChangeArrowheads="1"/>
            </p:cNvSpPr>
            <p:nvPr/>
          </p:nvSpPr>
          <p:spPr bwMode="auto">
            <a:xfrm>
              <a:off x="6234306" y="4031916"/>
              <a:ext cx="536075" cy="299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Text Box 158"/>
            <p:cNvSpPr txBox="1">
              <a:spLocks noChangeArrowheads="1"/>
            </p:cNvSpPr>
            <p:nvPr/>
          </p:nvSpPr>
          <p:spPr bwMode="auto">
            <a:xfrm>
              <a:off x="6544916" y="4603220"/>
              <a:ext cx="536075" cy="299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7" name="AutoShape 159"/>
            <p:cNvCxnSpPr>
              <a:cxnSpLocks noChangeShapeType="1"/>
            </p:cNvCxnSpPr>
            <p:nvPr/>
          </p:nvCxnSpPr>
          <p:spPr bwMode="auto">
            <a:xfrm>
              <a:off x="6372200" y="4221088"/>
              <a:ext cx="0" cy="719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" name="AutoShape 159"/>
            <p:cNvCxnSpPr>
              <a:cxnSpLocks noChangeShapeType="1"/>
            </p:cNvCxnSpPr>
            <p:nvPr/>
          </p:nvCxnSpPr>
          <p:spPr bwMode="auto">
            <a:xfrm>
              <a:off x="6682810" y="4603706"/>
              <a:ext cx="0" cy="719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" name="TextBox 1"/>
          <p:cNvSpPr txBox="1"/>
          <p:nvPr/>
        </p:nvSpPr>
        <p:spPr>
          <a:xfrm>
            <a:off x="5814697" y="4712207"/>
            <a:ext cx="1997663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200" dirty="0">
                <a:latin typeface="Times New Roman" pitchFamily="18" charset="0"/>
                <a:ea typeface="Times New Roman"/>
                <a:cs typeface="Times New Roman" pitchFamily="18" charset="0"/>
              </a:rPr>
              <a:t>4,3,3</a:t>
            </a:r>
            <a:r>
              <a:rPr lang="ar-SA" sz="1200" dirty="0">
                <a:latin typeface="Times New Roman" pitchFamily="18" charset="0"/>
                <a:ea typeface="Times New Roman"/>
                <a:cs typeface="Times New Roman" pitchFamily="18" charset="0"/>
              </a:rPr>
              <a:t>- ثلاثي إيثيل- </a:t>
            </a:r>
            <a:r>
              <a:rPr lang="en-US" sz="1200" dirty="0">
                <a:latin typeface="Times New Roman" pitchFamily="18" charset="0"/>
                <a:ea typeface="Times New Roman"/>
                <a:cs typeface="Times New Roman" pitchFamily="18" charset="0"/>
              </a:rPr>
              <a:t>4</a:t>
            </a:r>
            <a:r>
              <a:rPr lang="ar-SA" sz="1200" dirty="0">
                <a:latin typeface="Times New Roman" pitchFamily="18" charset="0"/>
                <a:ea typeface="Times New Roman"/>
                <a:cs typeface="Times New Roman" pitchFamily="18" charset="0"/>
              </a:rPr>
              <a:t>- ميثيل </a:t>
            </a:r>
            <a:r>
              <a:rPr lang="ar-SA" sz="1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هكسان</a:t>
            </a:r>
            <a:endParaRPr lang="en-US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775992" y="2537470"/>
            <a:ext cx="1554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AE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ميثيل 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ar-AE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بروب</a:t>
            </a:r>
            <a:r>
              <a:rPr lang="ar-SA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ي</a:t>
            </a:r>
            <a:r>
              <a:rPr lang="ar-AE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ن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797324" y="3489488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AE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-إيثيل -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r-AE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ميثيل -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r-AE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r-SA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بنتي</a:t>
            </a:r>
            <a:r>
              <a:rPr lang="ar-AE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ن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683024" y="4318774"/>
            <a:ext cx="248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r-AE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-إيثيل -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ar-AE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ميثيل -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4,2</a:t>
            </a:r>
            <a:r>
              <a:rPr lang="ar-AE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r-SA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هكساديي</a:t>
            </a:r>
            <a:r>
              <a:rPr lang="ar-AE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ن</a:t>
            </a:r>
            <a:endParaRPr lang="en-US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1" name="Group 120"/>
          <p:cNvGrpSpPr>
            <a:grpSpLocks/>
          </p:cNvGrpSpPr>
          <p:nvPr/>
        </p:nvGrpSpPr>
        <p:grpSpPr bwMode="auto">
          <a:xfrm>
            <a:off x="2887727" y="4858226"/>
            <a:ext cx="1583690" cy="742950"/>
            <a:chOff x="1044" y="14820"/>
            <a:chExt cx="2494" cy="1170"/>
          </a:xfrm>
        </p:grpSpPr>
        <p:sp>
          <p:nvSpPr>
            <p:cNvPr id="123" name="Text Box 1367"/>
            <p:cNvSpPr txBox="1">
              <a:spLocks noChangeArrowheads="1"/>
            </p:cNvSpPr>
            <p:nvPr/>
          </p:nvSpPr>
          <p:spPr bwMode="auto">
            <a:xfrm>
              <a:off x="1104" y="15150"/>
              <a:ext cx="2325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 rtl="1">
                <a:spcAft>
                  <a:spcPts val="0"/>
                </a:spcAft>
              </a:pPr>
              <a:r>
                <a:rPr lang="en-US" sz="1400">
                  <a:solidFill>
                    <a:srgbClr val="FF0000"/>
                  </a:solidFill>
                  <a:effectLst/>
                  <a:latin typeface="Times New Roman"/>
                  <a:ea typeface="Times New Roman"/>
                </a:rPr>
                <a:t>C = C</a:t>
              </a:r>
            </a:p>
          </p:txBody>
        </p:sp>
        <p:sp>
          <p:nvSpPr>
            <p:cNvPr id="124" name="Text Box 1368"/>
            <p:cNvSpPr txBox="1">
              <a:spLocks noChangeArrowheads="1"/>
            </p:cNvSpPr>
            <p:nvPr/>
          </p:nvSpPr>
          <p:spPr bwMode="auto">
            <a:xfrm>
              <a:off x="1119" y="15420"/>
              <a:ext cx="2325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 rtl="1">
                <a:spcAft>
                  <a:spcPts val="0"/>
                </a:spcAft>
              </a:pPr>
              <a:r>
                <a:rPr lang="en-US" sz="1400">
                  <a:solidFill>
                    <a:srgbClr val="FF0000"/>
                  </a:solidFill>
                  <a:effectLst/>
                  <a:latin typeface="Times New Roman"/>
                  <a:ea typeface="Times New Roman"/>
                </a:rPr>
                <a:t>H               H</a:t>
              </a:r>
            </a:p>
          </p:txBody>
        </p:sp>
        <p:sp>
          <p:nvSpPr>
            <p:cNvPr id="125" name="Text Box 1369"/>
            <p:cNvSpPr txBox="1">
              <a:spLocks noChangeArrowheads="1"/>
            </p:cNvSpPr>
            <p:nvPr/>
          </p:nvSpPr>
          <p:spPr bwMode="auto">
            <a:xfrm>
              <a:off x="1044" y="14820"/>
              <a:ext cx="2494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1">
                <a:spcAft>
                  <a:spcPts val="0"/>
                </a:spcAft>
              </a:pPr>
              <a:r>
                <a:rPr lang="en-US" sz="1400" dirty="0" smtClean="0">
                  <a:solidFill>
                    <a:srgbClr val="FF0000"/>
                  </a:solidFill>
                  <a:effectLst/>
                  <a:latin typeface="Times New Roman"/>
                  <a:ea typeface="Times New Roman"/>
                </a:rPr>
                <a:t>CH</a:t>
              </a:r>
              <a:r>
                <a:rPr lang="en-US" sz="1400" baseline="-25000" dirty="0" smtClean="0">
                  <a:solidFill>
                    <a:srgbClr val="FF0000"/>
                  </a:solidFill>
                  <a:effectLst/>
                  <a:latin typeface="Times New Roman"/>
                  <a:ea typeface="Times New Roman"/>
                </a:rPr>
                <a:t>3</a:t>
              </a:r>
              <a:r>
                <a:rPr lang="en-US" sz="1400" dirty="0" smtClean="0">
                  <a:solidFill>
                    <a:srgbClr val="FF0000"/>
                  </a:solidFill>
                  <a:effectLst/>
                  <a:latin typeface="Times New Roman"/>
                  <a:ea typeface="Times New Roman"/>
                </a:rPr>
                <a:t>                </a:t>
              </a:r>
              <a:r>
                <a:rPr lang="en-US" sz="1400" dirty="0" err="1" smtClean="0">
                  <a:solidFill>
                    <a:srgbClr val="FF0000"/>
                  </a:solidFill>
                  <a:effectLst/>
                  <a:latin typeface="Times New Roman"/>
                  <a:ea typeface="Times New Roman"/>
                </a:rPr>
                <a:t>CH</a:t>
              </a:r>
              <a:r>
                <a:rPr lang="en-US" sz="1400" baseline="-25000" dirty="0" err="1" smtClean="0">
                  <a:solidFill>
                    <a:srgbClr val="FF0000"/>
                  </a:solidFill>
                  <a:effectLst/>
                  <a:latin typeface="Times New Roman"/>
                  <a:ea typeface="Times New Roman"/>
                </a:rPr>
                <a:t>3</a:t>
              </a:r>
              <a:r>
                <a:rPr lang="en-US" sz="1400" dirty="0" smtClean="0">
                  <a:solidFill>
                    <a:srgbClr val="FF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en-US" sz="1400" dirty="0">
                <a:solidFill>
                  <a:srgbClr val="FF0000"/>
                </a:solidFill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26" name="AutoShape 1370"/>
            <p:cNvCxnSpPr>
              <a:cxnSpLocks noChangeShapeType="1"/>
            </p:cNvCxnSpPr>
            <p:nvPr/>
          </p:nvCxnSpPr>
          <p:spPr bwMode="auto">
            <a:xfrm>
              <a:off x="1749" y="15165"/>
              <a:ext cx="180" cy="12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" name="AutoShape 1371"/>
            <p:cNvCxnSpPr>
              <a:cxnSpLocks noChangeShapeType="1"/>
            </p:cNvCxnSpPr>
            <p:nvPr/>
          </p:nvCxnSpPr>
          <p:spPr bwMode="auto">
            <a:xfrm>
              <a:off x="2649" y="15465"/>
              <a:ext cx="180" cy="12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8" name="AutoShape 1372"/>
            <p:cNvCxnSpPr>
              <a:cxnSpLocks noChangeShapeType="1"/>
            </p:cNvCxnSpPr>
            <p:nvPr/>
          </p:nvCxnSpPr>
          <p:spPr bwMode="auto">
            <a:xfrm flipH="1">
              <a:off x="1764" y="15435"/>
              <a:ext cx="170" cy="11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9" name="AutoShape 1373"/>
            <p:cNvCxnSpPr>
              <a:cxnSpLocks noChangeShapeType="1"/>
            </p:cNvCxnSpPr>
            <p:nvPr/>
          </p:nvCxnSpPr>
          <p:spPr bwMode="auto">
            <a:xfrm flipH="1">
              <a:off x="2634" y="15150"/>
              <a:ext cx="170" cy="11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9" name="Group 1062"/>
          <p:cNvGrpSpPr>
            <a:grpSpLocks/>
          </p:cNvGrpSpPr>
          <p:nvPr/>
        </p:nvGrpSpPr>
        <p:grpSpPr bwMode="auto">
          <a:xfrm>
            <a:off x="3275856" y="5733256"/>
            <a:ext cx="365993" cy="457373"/>
            <a:chOff x="1683" y="9511"/>
            <a:chExt cx="584" cy="767"/>
          </a:xfrm>
        </p:grpSpPr>
        <p:sp>
          <p:nvSpPr>
            <p:cNvPr id="153" name="AutoShape 1066"/>
            <p:cNvSpPr>
              <a:spLocks noChangeArrowheads="1"/>
            </p:cNvSpPr>
            <p:nvPr/>
          </p:nvSpPr>
          <p:spPr bwMode="auto">
            <a:xfrm rot="16200000">
              <a:off x="1591" y="9603"/>
              <a:ext cx="767" cy="584"/>
            </a:xfrm>
            <a:prstGeom prst="hexagon">
              <a:avLst>
                <a:gd name="adj" fmla="val 32700"/>
                <a:gd name="vf" fmla="val 115470"/>
              </a:avLst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6" name="AutoShape 1069"/>
            <p:cNvCxnSpPr>
              <a:cxnSpLocks noChangeShapeType="1"/>
            </p:cNvCxnSpPr>
            <p:nvPr/>
          </p:nvCxnSpPr>
          <p:spPr bwMode="auto">
            <a:xfrm>
              <a:off x="1766" y="10031"/>
              <a:ext cx="225" cy="158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58" name="AutoShape 1065"/>
            <p:cNvCxnSpPr>
              <a:cxnSpLocks noChangeShapeType="1"/>
            </p:cNvCxnSpPr>
            <p:nvPr/>
          </p:nvCxnSpPr>
          <p:spPr bwMode="auto">
            <a:xfrm flipH="1">
              <a:off x="2206" y="9751"/>
              <a:ext cx="0" cy="314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</p:cxnSp>
      </p:grpSp>
      <p:sp>
        <p:nvSpPr>
          <p:cNvPr id="122" name="AutoShape 1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049675" y="5836924"/>
            <a:ext cx="457200" cy="4680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5224598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0" grpId="0" animBg="1"/>
      <p:bldP spid="79" grpId="0" animBg="1"/>
      <p:bldP spid="116" grpId="0"/>
      <p:bldP spid="1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/>
          <p:cNvSpPr txBox="1"/>
          <p:nvPr/>
        </p:nvSpPr>
        <p:spPr>
          <a:xfrm>
            <a:off x="1009700" y="3841998"/>
            <a:ext cx="1828800" cy="182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1800" dirty="0"/>
          </a:p>
        </p:txBody>
      </p:sp>
      <p:sp>
        <p:nvSpPr>
          <p:cNvPr id="83" name="TextBox 82"/>
          <p:cNvSpPr txBox="1"/>
          <p:nvPr/>
        </p:nvSpPr>
        <p:spPr>
          <a:xfrm>
            <a:off x="2160686" y="3345185"/>
            <a:ext cx="548640" cy="182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81" name="TextBox 80"/>
          <p:cNvSpPr txBox="1"/>
          <p:nvPr/>
        </p:nvSpPr>
        <p:spPr>
          <a:xfrm>
            <a:off x="2151161" y="3278510"/>
            <a:ext cx="274320" cy="182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80" name="TextBox 79"/>
          <p:cNvSpPr txBox="1"/>
          <p:nvPr/>
        </p:nvSpPr>
        <p:spPr>
          <a:xfrm>
            <a:off x="1053133" y="3097535"/>
            <a:ext cx="1371600" cy="182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66631091"/>
              </p:ext>
            </p:extLst>
          </p:nvPr>
        </p:nvGraphicFramePr>
        <p:xfrm>
          <a:off x="539551" y="548679"/>
          <a:ext cx="8064897" cy="5832649"/>
        </p:xfrm>
        <a:graphic>
          <a:graphicData uri="http://schemas.openxmlformats.org/drawingml/2006/table">
            <a:tbl>
              <a:tblPr rtl="1"/>
              <a:tblGrid>
                <a:gridCol w="811288"/>
                <a:gridCol w="2727520"/>
                <a:gridCol w="2201544"/>
                <a:gridCol w="2324545"/>
              </a:tblGrid>
              <a:tr h="239174">
                <a:tc grid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تقسيم المركبات </a:t>
                      </a:r>
                      <a:r>
                        <a:rPr lang="ar-SA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الهيدروكربونية</a:t>
                      </a: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AE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</a:t>
                      </a:r>
                      <a:r>
                        <a:rPr lang="ar-SA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أليفاتية</a:t>
                      </a:r>
                      <a:endParaRPr lang="en-US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91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مشبعة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غير مشبعة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91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الاسم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الألكانات (البارفينات)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الألكينات(الأوليفينات)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الألكاينات(الأسيتيلينات)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نوع الروابط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جميعها روابط تساهمية أحادية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روابط تساهمية ثنائية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روابط تساهمية ثلاثية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34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الصيغة العامة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</a:t>
                      </a:r>
                      <a:r>
                        <a:rPr lang="en-US" sz="1200" b="1" i="1" baseline="-250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</a:t>
                      </a:r>
                      <a:r>
                        <a:rPr lang="en-US" sz="1200" b="1" i="1" baseline="-250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2n+2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 غير الحلقية )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</a:t>
                      </a:r>
                      <a:r>
                        <a:rPr lang="en-US" sz="1200" b="1" i="1" baseline="-250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</a:t>
                      </a:r>
                      <a:r>
                        <a:rPr lang="en-US" sz="1200" b="1" i="1" baseline="-250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2n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غير الحلقية وتحتوي رابطة ثنائية واحدة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</a:t>
                      </a:r>
                      <a:r>
                        <a:rPr lang="en-US" sz="1200" b="1" i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</a:t>
                      </a:r>
                      <a:r>
                        <a:rPr lang="en-US" sz="1200" b="1" i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2n-2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غير الحلقية وتحتوي رابطة ثلاثية واحدة 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قاعدة التسمية</a:t>
                      </a: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تنتهي بالمقطع</a:t>
                      </a:r>
                      <a:r>
                        <a:rPr lang="ar-EG" sz="12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EG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ar-AE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EG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ان</a:t>
                      </a:r>
                      <a:r>
                        <a:rPr lang="ar-EG" sz="12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تنتهي بالمقطع</a:t>
                      </a:r>
                      <a:r>
                        <a:rPr lang="ar-EG" sz="12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EG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ar-AE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EG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ين</a:t>
                      </a:r>
                      <a:r>
                        <a:rPr lang="ar-EG" sz="12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تنتهي بالمقطع </a:t>
                      </a:r>
                      <a:r>
                        <a:rPr lang="ar-EG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ar-AE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EG" sz="12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اين</a:t>
                      </a:r>
                      <a:r>
                        <a:rPr lang="ar-EG" sz="12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10">
                <a:tc rowSpan="6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AE" sz="1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AE" sz="1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8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أمثلة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CH</a:t>
                      </a:r>
                      <a:r>
                        <a:rPr lang="en-US" sz="14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-CH</a:t>
                      </a:r>
                      <a:r>
                        <a:rPr lang="en-US" sz="14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إيثان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</a:t>
                      </a:r>
                      <a:r>
                        <a:rPr lang="en-US" sz="12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C=CH</a:t>
                      </a:r>
                      <a:r>
                        <a:rPr lang="en-US" sz="12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2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</a:t>
                      </a:r>
                      <a:r>
                        <a:rPr lang="ar-EG" sz="1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إيثين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HC</a:t>
                      </a:r>
                      <a:r>
                        <a:rPr lang="en-US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Symbol"/>
                        </a:rPr>
                        <a:t></a:t>
                      </a:r>
                      <a:r>
                        <a:rPr lang="en-US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ar-EG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</a:t>
                      </a:r>
                      <a:r>
                        <a:rPr lang="ar-EG" sz="1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إيثاين</a:t>
                      </a: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ض-</a:t>
                      </a: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بيوتين</a:t>
                      </a:r>
                      <a:endParaRPr lang="en-US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ميثل</a:t>
                      </a:r>
                      <a:r>
                        <a:rPr lang="ar-EG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ar-EG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بنتاين</a:t>
                      </a:r>
                      <a:endParaRPr lang="en-US" sz="11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3,1,1</a:t>
                      </a: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ثلاثي ميثيل هكسان حلقي</a:t>
                      </a:r>
                      <a:endParaRPr lang="en-US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</a:t>
                      </a: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3,1</a:t>
                      </a: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هكساديين حلقي</a:t>
                      </a:r>
                      <a:endParaRPr lang="en-US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28" marR="41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r>
                        <a:rPr lang="ar-SA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هكساين حلقي</a:t>
                      </a:r>
                      <a:endParaRPr lang="en-US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4487" name="Group 151"/>
          <p:cNvGrpSpPr>
            <a:grpSpLocks/>
          </p:cNvGrpSpPr>
          <p:nvPr/>
        </p:nvGrpSpPr>
        <p:grpSpPr bwMode="auto">
          <a:xfrm>
            <a:off x="6249307" y="2553615"/>
            <a:ext cx="1187450" cy="546100"/>
            <a:chOff x="7028" y="3340"/>
            <a:chExt cx="1871" cy="859"/>
          </a:xfrm>
        </p:grpSpPr>
        <p:sp>
          <p:nvSpPr>
            <p:cNvPr id="14488" name="Text Box 152"/>
            <p:cNvSpPr txBox="1">
              <a:spLocks noChangeArrowheads="1"/>
            </p:cNvSpPr>
            <p:nvPr/>
          </p:nvSpPr>
          <p:spPr bwMode="auto">
            <a:xfrm>
              <a:off x="7561" y="3340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89" name="Text Box 153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cxnSp>
          <p:nvCxnSpPr>
            <p:cNvPr id="14490" name="AutoShape 154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4491" name="Group 155"/>
          <p:cNvGrpSpPr>
            <a:grpSpLocks/>
          </p:cNvGrpSpPr>
          <p:nvPr/>
        </p:nvGrpSpPr>
        <p:grpSpPr bwMode="auto">
          <a:xfrm>
            <a:off x="5409244" y="3047915"/>
            <a:ext cx="2520950" cy="539781"/>
            <a:chOff x="3680" y="9916"/>
            <a:chExt cx="3969" cy="848"/>
          </a:xfrm>
        </p:grpSpPr>
        <p:sp>
          <p:nvSpPr>
            <p:cNvPr id="14492" name="Text Box 156"/>
            <p:cNvSpPr txBox="1">
              <a:spLocks noChangeArrowheads="1"/>
            </p:cNvSpPr>
            <p:nvPr/>
          </p:nvSpPr>
          <p:spPr bwMode="auto">
            <a:xfrm>
              <a:off x="3680" y="9916"/>
              <a:ext cx="3969" cy="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3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3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3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</a:t>
              </a:r>
              <a:r>
                <a:rPr kumimoji="0" lang="en-US" sz="13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3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–CH–CH–CH</a:t>
              </a:r>
              <a:r>
                <a:rPr kumimoji="0" lang="en-US" sz="13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3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–CH</a:t>
              </a:r>
              <a:r>
                <a:rPr kumimoji="0" lang="en-US" sz="13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493" name="Group 157"/>
            <p:cNvGrpSpPr>
              <a:grpSpLocks/>
            </p:cNvGrpSpPr>
            <p:nvPr/>
          </p:nvGrpSpPr>
          <p:grpSpPr bwMode="auto">
            <a:xfrm>
              <a:off x="4915" y="10260"/>
              <a:ext cx="844" cy="504"/>
              <a:chOff x="4985" y="11224"/>
              <a:chExt cx="844" cy="504"/>
            </a:xfrm>
          </p:grpSpPr>
          <p:sp>
            <p:nvSpPr>
              <p:cNvPr id="14494" name="Text Box 158"/>
              <p:cNvSpPr txBox="1">
                <a:spLocks noChangeArrowheads="1"/>
              </p:cNvSpPr>
              <p:nvPr/>
            </p:nvSpPr>
            <p:spPr bwMode="auto">
              <a:xfrm>
                <a:off x="4985" y="11257"/>
                <a:ext cx="844" cy="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3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4495" name="AutoShape 159"/>
              <p:cNvCxnSpPr>
                <a:cxnSpLocks noChangeShapeType="1"/>
              </p:cNvCxnSpPr>
              <p:nvPr/>
            </p:nvCxnSpPr>
            <p:spPr bwMode="auto">
              <a:xfrm>
                <a:off x="5201" y="1122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4496" name="Group 160"/>
            <p:cNvGrpSpPr>
              <a:grpSpLocks/>
            </p:cNvGrpSpPr>
            <p:nvPr/>
          </p:nvGrpSpPr>
          <p:grpSpPr bwMode="auto">
            <a:xfrm>
              <a:off x="5387" y="10276"/>
              <a:ext cx="1564" cy="486"/>
              <a:chOff x="7081" y="11214"/>
              <a:chExt cx="1564" cy="486"/>
            </a:xfrm>
          </p:grpSpPr>
          <p:sp>
            <p:nvSpPr>
              <p:cNvPr id="14497" name="Text Box 161"/>
              <p:cNvSpPr txBox="1">
                <a:spLocks noChangeArrowheads="1"/>
              </p:cNvSpPr>
              <p:nvPr/>
            </p:nvSpPr>
            <p:spPr bwMode="auto">
              <a:xfrm>
                <a:off x="7081" y="11229"/>
                <a:ext cx="1564" cy="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3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3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–CH</a:t>
                </a:r>
                <a:r>
                  <a:rPr kumimoji="0" lang="en-US" sz="13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4498" name="AutoShape 162"/>
              <p:cNvCxnSpPr>
                <a:cxnSpLocks noChangeShapeType="1"/>
              </p:cNvCxnSpPr>
              <p:nvPr/>
            </p:nvCxnSpPr>
            <p:spPr bwMode="auto">
              <a:xfrm>
                <a:off x="7398" y="1121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88606" y="2557889"/>
            <a:ext cx="1187450" cy="546100"/>
            <a:chOff x="7028" y="3340"/>
            <a:chExt cx="1871" cy="859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7653" y="3340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 = 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</a:p>
          </p:txBody>
        </p: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3086472" y="3057479"/>
            <a:ext cx="2171700" cy="561317"/>
            <a:chOff x="5411" y="5650"/>
            <a:chExt cx="3418" cy="882"/>
          </a:xfrm>
        </p:grpSpPr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5411" y="5650"/>
              <a:ext cx="3418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– CH – C =  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   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7317" y="5960"/>
              <a:ext cx="1304" cy="572"/>
              <a:chOff x="7042" y="6240"/>
              <a:chExt cx="1304" cy="572"/>
            </a:xfrm>
          </p:grpSpPr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7042" y="6310"/>
                <a:ext cx="1304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34" name="AutoShape 10"/>
              <p:cNvCxnSpPr>
                <a:cxnSpLocks noChangeShapeType="1"/>
              </p:cNvCxnSpPr>
              <p:nvPr/>
            </p:nvCxnSpPr>
            <p:spPr bwMode="auto">
              <a:xfrm flipV="1">
                <a:off x="7286" y="6240"/>
                <a:ext cx="0" cy="1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6717" y="5958"/>
              <a:ext cx="825" cy="555"/>
              <a:chOff x="7042" y="6222"/>
              <a:chExt cx="825" cy="555"/>
            </a:xfrm>
          </p:grpSpPr>
          <p:sp>
            <p:nvSpPr>
              <p:cNvPr id="1036" name="Text Box 12"/>
              <p:cNvSpPr txBox="1">
                <a:spLocks noChangeArrowheads="1"/>
              </p:cNvSpPr>
              <p:nvPr/>
            </p:nvSpPr>
            <p:spPr bwMode="auto">
              <a:xfrm>
                <a:off x="7042" y="6275"/>
                <a:ext cx="825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37" name="AutoShape 13"/>
              <p:cNvCxnSpPr>
                <a:cxnSpLocks noChangeShapeType="1"/>
              </p:cNvCxnSpPr>
              <p:nvPr/>
            </p:nvCxnSpPr>
            <p:spPr bwMode="auto">
              <a:xfrm flipV="1">
                <a:off x="7268" y="6222"/>
                <a:ext cx="0" cy="1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38" name="Group 14"/>
          <p:cNvGrpSpPr>
            <a:grpSpLocks/>
          </p:cNvGrpSpPr>
          <p:nvPr/>
        </p:nvGrpSpPr>
        <p:grpSpPr bwMode="auto">
          <a:xfrm>
            <a:off x="3044988" y="3792609"/>
            <a:ext cx="2520950" cy="536885"/>
            <a:chOff x="3698" y="9916"/>
            <a:chExt cx="3969" cy="846"/>
          </a:xfrm>
        </p:grpSpPr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3698" y="9916"/>
              <a:ext cx="3969" cy="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</a:t>
              </a:r>
              <a:r>
                <a:rPr kumimoji="0" lang="en-US" sz="1200" i="0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 C –  C = CH–CH</a:t>
              </a:r>
              <a:r>
                <a:rPr kumimoji="0" lang="en-US" sz="1200" i="0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    </a:t>
              </a:r>
              <a:endParaRPr kumimoji="0" lang="en-US" sz="16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40" name="Group 16"/>
            <p:cNvGrpSpPr>
              <a:grpSpLocks/>
            </p:cNvGrpSpPr>
            <p:nvPr/>
          </p:nvGrpSpPr>
          <p:grpSpPr bwMode="auto">
            <a:xfrm>
              <a:off x="4932" y="10260"/>
              <a:ext cx="844" cy="486"/>
              <a:chOff x="5002" y="11224"/>
              <a:chExt cx="844" cy="486"/>
            </a:xfrm>
          </p:grpSpPr>
          <p:sp>
            <p:nvSpPr>
              <p:cNvPr id="1041" name="Text Box 17"/>
              <p:cNvSpPr txBox="1">
                <a:spLocks noChangeArrowheads="1"/>
              </p:cNvSpPr>
              <p:nvPr/>
            </p:nvSpPr>
            <p:spPr bwMode="auto">
              <a:xfrm>
                <a:off x="5002" y="11239"/>
                <a:ext cx="844" cy="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42" name="AutoShape 18"/>
              <p:cNvCxnSpPr>
                <a:cxnSpLocks noChangeShapeType="1"/>
              </p:cNvCxnSpPr>
              <p:nvPr/>
            </p:nvCxnSpPr>
            <p:spPr bwMode="auto">
              <a:xfrm>
                <a:off x="5201" y="1122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043" name="Group 19"/>
            <p:cNvGrpSpPr>
              <a:grpSpLocks/>
            </p:cNvGrpSpPr>
            <p:nvPr/>
          </p:nvGrpSpPr>
          <p:grpSpPr bwMode="auto">
            <a:xfrm>
              <a:off x="5262" y="10258"/>
              <a:ext cx="1564" cy="504"/>
              <a:chOff x="6956" y="11196"/>
              <a:chExt cx="1564" cy="504"/>
            </a:xfrm>
          </p:grpSpPr>
          <p:sp>
            <p:nvSpPr>
              <p:cNvPr id="1044" name="Text Box 20"/>
              <p:cNvSpPr txBox="1">
                <a:spLocks noChangeArrowheads="1"/>
              </p:cNvSpPr>
              <p:nvPr/>
            </p:nvSpPr>
            <p:spPr bwMode="auto">
              <a:xfrm>
                <a:off x="6956" y="11229"/>
                <a:ext cx="1564" cy="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20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–CH</a:t>
                </a:r>
                <a:r>
                  <a:rPr kumimoji="0" lang="en-US" sz="1200" i="0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45" name="AutoShape 21"/>
              <p:cNvCxnSpPr>
                <a:cxnSpLocks noChangeShapeType="1"/>
              </p:cNvCxnSpPr>
              <p:nvPr/>
            </p:nvCxnSpPr>
            <p:spPr bwMode="auto">
              <a:xfrm>
                <a:off x="7309" y="11196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1304628" y="2584741"/>
            <a:ext cx="18272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CH</a:t>
            </a:r>
            <a:r>
              <a:rPr kumimoji="0" lang="en-US" sz="12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3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– CH</a:t>
            </a:r>
            <a:r>
              <a:rPr kumimoji="0" lang="en-US" sz="12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2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– C 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  <a:sym typeface="Symbol" pitchFamily="18" charset="2"/>
              </a:rPr>
              <a:t>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CH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47" name="Group 23"/>
          <p:cNvGrpSpPr>
            <a:grpSpLocks/>
          </p:cNvGrpSpPr>
          <p:nvPr/>
        </p:nvGrpSpPr>
        <p:grpSpPr bwMode="auto">
          <a:xfrm>
            <a:off x="980257" y="3052420"/>
            <a:ext cx="2170113" cy="569913"/>
            <a:chOff x="5779" y="5650"/>
            <a:chExt cx="3418" cy="898"/>
          </a:xfrm>
        </p:grpSpPr>
        <p:sp>
          <p:nvSpPr>
            <p:cNvPr id="1048" name="Text Box 24"/>
            <p:cNvSpPr txBox="1">
              <a:spLocks noChangeArrowheads="1"/>
            </p:cNvSpPr>
            <p:nvPr/>
          </p:nvSpPr>
          <p:spPr bwMode="auto">
            <a:xfrm>
              <a:off x="5779" y="5650"/>
              <a:ext cx="3418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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C – CH – CH – 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 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49" name="Group 25"/>
            <p:cNvGrpSpPr>
              <a:grpSpLocks/>
            </p:cNvGrpSpPr>
            <p:nvPr/>
          </p:nvGrpSpPr>
          <p:grpSpPr bwMode="auto">
            <a:xfrm>
              <a:off x="7370" y="5960"/>
              <a:ext cx="1304" cy="572"/>
              <a:chOff x="7095" y="6240"/>
              <a:chExt cx="1304" cy="572"/>
            </a:xfrm>
          </p:grpSpPr>
          <p:sp>
            <p:nvSpPr>
              <p:cNvPr id="1050" name="Text Box 26"/>
              <p:cNvSpPr txBox="1">
                <a:spLocks noChangeArrowheads="1"/>
              </p:cNvSpPr>
              <p:nvPr/>
            </p:nvSpPr>
            <p:spPr bwMode="auto">
              <a:xfrm>
                <a:off x="7095" y="6310"/>
                <a:ext cx="1304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51" name="AutoShape 27"/>
              <p:cNvCxnSpPr>
                <a:cxnSpLocks noChangeShapeType="1"/>
              </p:cNvCxnSpPr>
              <p:nvPr/>
            </p:nvCxnSpPr>
            <p:spPr bwMode="auto">
              <a:xfrm flipV="1">
                <a:off x="7375" y="6240"/>
                <a:ext cx="0" cy="1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052" name="Group 28"/>
            <p:cNvGrpSpPr>
              <a:grpSpLocks/>
            </p:cNvGrpSpPr>
            <p:nvPr/>
          </p:nvGrpSpPr>
          <p:grpSpPr bwMode="auto">
            <a:xfrm>
              <a:off x="6770" y="5976"/>
              <a:ext cx="825" cy="572"/>
              <a:chOff x="7095" y="6240"/>
              <a:chExt cx="825" cy="572"/>
            </a:xfrm>
          </p:grpSpPr>
          <p:sp>
            <p:nvSpPr>
              <p:cNvPr id="1053" name="Text Box 29"/>
              <p:cNvSpPr txBox="1">
                <a:spLocks noChangeArrowheads="1"/>
              </p:cNvSpPr>
              <p:nvPr/>
            </p:nvSpPr>
            <p:spPr bwMode="auto">
              <a:xfrm>
                <a:off x="7095" y="6310"/>
                <a:ext cx="825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54" name="AutoShape 30"/>
              <p:cNvCxnSpPr>
                <a:cxnSpLocks noChangeShapeType="1"/>
              </p:cNvCxnSpPr>
              <p:nvPr/>
            </p:nvCxnSpPr>
            <p:spPr bwMode="auto">
              <a:xfrm flipV="1">
                <a:off x="7375" y="6240"/>
                <a:ext cx="0" cy="1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55" name="Group 31"/>
          <p:cNvGrpSpPr>
            <a:grpSpLocks/>
          </p:cNvGrpSpPr>
          <p:nvPr/>
        </p:nvGrpSpPr>
        <p:grpSpPr bwMode="auto">
          <a:xfrm>
            <a:off x="944959" y="3779515"/>
            <a:ext cx="2484438" cy="514039"/>
            <a:chOff x="6035" y="11464"/>
            <a:chExt cx="3912" cy="810"/>
          </a:xfrm>
        </p:grpSpPr>
        <p:sp>
          <p:nvSpPr>
            <p:cNvPr id="1056" name="Text Box 32"/>
            <p:cNvSpPr txBox="1">
              <a:spLocks noChangeArrowheads="1"/>
            </p:cNvSpPr>
            <p:nvPr/>
          </p:nvSpPr>
          <p:spPr bwMode="auto">
            <a:xfrm>
              <a:off x="6035" y="11464"/>
              <a:ext cx="3912" cy="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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C– CH–CH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  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57" name="Group 33"/>
            <p:cNvGrpSpPr>
              <a:grpSpLocks/>
            </p:cNvGrpSpPr>
            <p:nvPr/>
          </p:nvGrpSpPr>
          <p:grpSpPr bwMode="auto">
            <a:xfrm>
              <a:off x="7325" y="11788"/>
              <a:ext cx="864" cy="486"/>
              <a:chOff x="6371" y="11196"/>
              <a:chExt cx="864" cy="486"/>
            </a:xfrm>
          </p:grpSpPr>
          <p:sp>
            <p:nvSpPr>
              <p:cNvPr id="1058" name="Text Box 34"/>
              <p:cNvSpPr txBox="1">
                <a:spLocks noChangeArrowheads="1"/>
              </p:cNvSpPr>
              <p:nvPr/>
            </p:nvSpPr>
            <p:spPr bwMode="auto">
              <a:xfrm>
                <a:off x="6371" y="11211"/>
                <a:ext cx="864" cy="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59" name="AutoShape 35"/>
              <p:cNvCxnSpPr>
                <a:cxnSpLocks noChangeShapeType="1"/>
              </p:cNvCxnSpPr>
              <p:nvPr/>
            </p:nvCxnSpPr>
            <p:spPr bwMode="auto">
              <a:xfrm>
                <a:off x="6670" y="11196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3" name="Group 102"/>
          <p:cNvGrpSpPr/>
          <p:nvPr/>
        </p:nvGrpSpPr>
        <p:grpSpPr>
          <a:xfrm>
            <a:off x="5077704" y="3762188"/>
            <a:ext cx="3200571" cy="871624"/>
            <a:chOff x="4860276" y="4031403"/>
            <a:chExt cx="3200571" cy="871624"/>
          </a:xfrm>
        </p:grpSpPr>
        <p:grpSp>
          <p:nvGrpSpPr>
            <p:cNvPr id="104" name="Group 155"/>
            <p:cNvGrpSpPr>
              <a:grpSpLocks/>
            </p:cNvGrpSpPr>
            <p:nvPr/>
          </p:nvGrpSpPr>
          <p:grpSpPr bwMode="auto">
            <a:xfrm>
              <a:off x="4860276" y="4031403"/>
              <a:ext cx="3200571" cy="694459"/>
              <a:chOff x="3391" y="9618"/>
              <a:chExt cx="5039" cy="1091"/>
            </a:xfrm>
          </p:grpSpPr>
          <p:sp>
            <p:nvSpPr>
              <p:cNvPr id="109" name="Text Box 156"/>
              <p:cNvSpPr txBox="1">
                <a:spLocks noChangeArrowheads="1"/>
              </p:cNvSpPr>
              <p:nvPr/>
            </p:nvSpPr>
            <p:spPr bwMode="auto">
              <a:xfrm>
                <a:off x="3391" y="9916"/>
                <a:ext cx="5039" cy="6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algn="l" rtl="0">
                  <a:spcAft>
                    <a:spcPts val="1000"/>
                  </a:spcAft>
                </a:pPr>
                <a:r>
                  <a:rPr kumimoji="0" lang="en-US" sz="120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baseline="-2500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r>
                  <a:rPr kumimoji="0" lang="en-US" sz="105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baseline="-2500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05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baseline="-25000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–</a:t>
                </a: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10" name="Group 157"/>
              <p:cNvGrpSpPr>
                <a:grpSpLocks/>
              </p:cNvGrpSpPr>
              <p:nvPr/>
            </p:nvGrpSpPr>
            <p:grpSpPr bwMode="auto">
              <a:xfrm>
                <a:off x="5091" y="9618"/>
                <a:ext cx="844" cy="471"/>
                <a:chOff x="5161" y="10582"/>
                <a:chExt cx="844" cy="471"/>
              </a:xfrm>
            </p:grpSpPr>
            <p:sp>
              <p:nvSpPr>
                <p:cNvPr id="114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5161" y="10582"/>
                  <a:ext cx="844" cy="4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CH</a:t>
                  </a:r>
                  <a:r>
                    <a:rPr kumimoji="0" lang="en-US" sz="120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3</a:t>
                  </a:r>
                  <a:endParaRPr kumimoji="0" lang="en-US" sz="16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15" name="AutoShape 159"/>
                <p:cNvCxnSpPr>
                  <a:cxnSpLocks noChangeShapeType="1"/>
                </p:cNvCxnSpPr>
                <p:nvPr/>
              </p:nvCxnSpPr>
              <p:spPr bwMode="auto">
                <a:xfrm>
                  <a:off x="5370" y="10880"/>
                  <a:ext cx="0" cy="11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11" name="Group 160"/>
              <p:cNvGrpSpPr>
                <a:grpSpLocks/>
              </p:cNvGrpSpPr>
              <p:nvPr/>
            </p:nvGrpSpPr>
            <p:grpSpPr bwMode="auto">
              <a:xfrm>
                <a:off x="5814" y="10238"/>
                <a:ext cx="1564" cy="471"/>
                <a:chOff x="7508" y="11176"/>
                <a:chExt cx="1564" cy="471"/>
              </a:xfrm>
            </p:grpSpPr>
            <p:sp>
              <p:nvSpPr>
                <p:cNvPr id="112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7508" y="11176"/>
                  <a:ext cx="1564" cy="4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CH</a:t>
                  </a:r>
                  <a:r>
                    <a:rPr kumimoji="0" lang="en-US" sz="1200" baseline="-25000" dirty="0" smtClean="0"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 </a:t>
                  </a:r>
                  <a:r>
                    <a:rPr kumimoji="0" lang="en-US" sz="12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– CH</a:t>
                  </a:r>
                  <a:r>
                    <a:rPr kumimoji="0" lang="en-US" sz="120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3</a:t>
                  </a:r>
                  <a:endParaRPr kumimoji="0" lang="en-US" sz="16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13" name="AutoShape 162"/>
                <p:cNvCxnSpPr>
                  <a:cxnSpLocks noChangeShapeType="1"/>
                </p:cNvCxnSpPr>
                <p:nvPr/>
              </p:nvCxnSpPr>
              <p:spPr bwMode="auto">
                <a:xfrm>
                  <a:off x="7949" y="11196"/>
                  <a:ext cx="0" cy="11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105" name="Text Box 158"/>
            <p:cNvSpPr txBox="1">
              <a:spLocks noChangeArrowheads="1"/>
            </p:cNvSpPr>
            <p:nvPr/>
          </p:nvSpPr>
          <p:spPr bwMode="auto">
            <a:xfrm>
              <a:off x="6234306" y="4031916"/>
              <a:ext cx="536075" cy="299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Text Box 158"/>
            <p:cNvSpPr txBox="1">
              <a:spLocks noChangeArrowheads="1"/>
            </p:cNvSpPr>
            <p:nvPr/>
          </p:nvSpPr>
          <p:spPr bwMode="auto">
            <a:xfrm>
              <a:off x="6544916" y="4603220"/>
              <a:ext cx="536075" cy="299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7" name="AutoShape 159"/>
            <p:cNvCxnSpPr>
              <a:cxnSpLocks noChangeShapeType="1"/>
            </p:cNvCxnSpPr>
            <p:nvPr/>
          </p:nvCxnSpPr>
          <p:spPr bwMode="auto">
            <a:xfrm>
              <a:off x="6372200" y="4221088"/>
              <a:ext cx="0" cy="719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" name="AutoShape 159"/>
            <p:cNvCxnSpPr>
              <a:cxnSpLocks noChangeShapeType="1"/>
            </p:cNvCxnSpPr>
            <p:nvPr/>
          </p:nvCxnSpPr>
          <p:spPr bwMode="auto">
            <a:xfrm>
              <a:off x="6682810" y="4603706"/>
              <a:ext cx="0" cy="719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" name="TextBox 1"/>
          <p:cNvSpPr txBox="1"/>
          <p:nvPr/>
        </p:nvSpPr>
        <p:spPr>
          <a:xfrm>
            <a:off x="5814697" y="4712207"/>
            <a:ext cx="1997663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200" dirty="0">
                <a:latin typeface="Times New Roman" pitchFamily="18" charset="0"/>
                <a:ea typeface="Times New Roman"/>
                <a:cs typeface="Times New Roman" pitchFamily="18" charset="0"/>
              </a:rPr>
              <a:t>4,3,3</a:t>
            </a:r>
            <a:r>
              <a:rPr lang="ar-SA" sz="1200" dirty="0">
                <a:latin typeface="Times New Roman" pitchFamily="18" charset="0"/>
                <a:ea typeface="Times New Roman"/>
                <a:cs typeface="Times New Roman" pitchFamily="18" charset="0"/>
              </a:rPr>
              <a:t>- ثلاثي إيثيل- </a:t>
            </a:r>
            <a:r>
              <a:rPr lang="en-US" sz="1200" dirty="0">
                <a:latin typeface="Times New Roman" pitchFamily="18" charset="0"/>
                <a:ea typeface="Times New Roman"/>
                <a:cs typeface="Times New Roman" pitchFamily="18" charset="0"/>
              </a:rPr>
              <a:t>4</a:t>
            </a:r>
            <a:r>
              <a:rPr lang="ar-SA" sz="1200" dirty="0">
                <a:latin typeface="Times New Roman" pitchFamily="18" charset="0"/>
                <a:ea typeface="Times New Roman"/>
                <a:cs typeface="Times New Roman" pitchFamily="18" charset="0"/>
              </a:rPr>
              <a:t>- ميثيل </a:t>
            </a:r>
            <a:r>
              <a:rPr lang="ar-SA" sz="1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هكسان</a:t>
            </a:r>
            <a:endParaRPr lang="en-US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66217" y="2756545"/>
            <a:ext cx="100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r-AE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ب</a:t>
            </a:r>
            <a:r>
              <a:rPr lang="ar-SA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يوتاي</a:t>
            </a:r>
            <a:r>
              <a:rPr lang="ar-AE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ن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472877" y="3500313"/>
            <a:ext cx="190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4,3</a:t>
            </a:r>
            <a:r>
              <a:rPr lang="ar-AE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r-SA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ثنائي </a:t>
            </a:r>
            <a:r>
              <a:rPr lang="ar-AE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ميثيل -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r-AE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r-SA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هكساي</a:t>
            </a:r>
            <a:r>
              <a:rPr lang="ar-AE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ن</a:t>
            </a:r>
            <a:endParaRPr lang="en-US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67712" y="4293096"/>
            <a:ext cx="151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ar-AE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r-SA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AE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ميثيل -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AE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r-SA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هكساي</a:t>
            </a:r>
            <a:r>
              <a:rPr lang="ar-AE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ن</a:t>
            </a:r>
            <a:endParaRPr lang="en-US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2" name="Group 23"/>
          <p:cNvGrpSpPr>
            <a:grpSpLocks/>
          </p:cNvGrpSpPr>
          <p:nvPr/>
        </p:nvGrpSpPr>
        <p:grpSpPr bwMode="auto">
          <a:xfrm>
            <a:off x="542107" y="4970561"/>
            <a:ext cx="2170113" cy="569913"/>
            <a:chOff x="5779" y="5650"/>
            <a:chExt cx="3418" cy="898"/>
          </a:xfrm>
        </p:grpSpPr>
        <p:sp>
          <p:nvSpPr>
            <p:cNvPr id="163" name="Text Box 24"/>
            <p:cNvSpPr txBox="1">
              <a:spLocks noChangeArrowheads="1"/>
            </p:cNvSpPr>
            <p:nvPr/>
          </p:nvSpPr>
          <p:spPr bwMode="auto">
            <a:xfrm>
              <a:off x="5779" y="5650"/>
              <a:ext cx="3418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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C – CH – CH – 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 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4" name="Group 25"/>
            <p:cNvGrpSpPr>
              <a:grpSpLocks/>
            </p:cNvGrpSpPr>
            <p:nvPr/>
          </p:nvGrpSpPr>
          <p:grpSpPr bwMode="auto">
            <a:xfrm>
              <a:off x="7370" y="5960"/>
              <a:ext cx="1304" cy="572"/>
              <a:chOff x="7095" y="6240"/>
              <a:chExt cx="1304" cy="572"/>
            </a:xfrm>
          </p:grpSpPr>
          <p:sp>
            <p:nvSpPr>
              <p:cNvPr id="168" name="Text Box 26"/>
              <p:cNvSpPr txBox="1">
                <a:spLocks noChangeArrowheads="1"/>
              </p:cNvSpPr>
              <p:nvPr/>
            </p:nvSpPr>
            <p:spPr bwMode="auto">
              <a:xfrm>
                <a:off x="7095" y="6310"/>
                <a:ext cx="1304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200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69" name="AutoShape 27"/>
              <p:cNvCxnSpPr>
                <a:cxnSpLocks noChangeShapeType="1"/>
              </p:cNvCxnSpPr>
              <p:nvPr/>
            </p:nvCxnSpPr>
            <p:spPr bwMode="auto">
              <a:xfrm flipV="1">
                <a:off x="7375" y="6240"/>
                <a:ext cx="0" cy="1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grpSp>
          <p:nvGrpSpPr>
            <p:cNvPr id="165" name="Group 28"/>
            <p:cNvGrpSpPr>
              <a:grpSpLocks/>
            </p:cNvGrpSpPr>
            <p:nvPr/>
          </p:nvGrpSpPr>
          <p:grpSpPr bwMode="auto">
            <a:xfrm>
              <a:off x="6770" y="5976"/>
              <a:ext cx="825" cy="572"/>
              <a:chOff x="7095" y="6240"/>
              <a:chExt cx="825" cy="572"/>
            </a:xfrm>
          </p:grpSpPr>
          <p:sp>
            <p:nvSpPr>
              <p:cNvPr id="166" name="Text Box 29"/>
              <p:cNvSpPr txBox="1">
                <a:spLocks noChangeArrowheads="1"/>
              </p:cNvSpPr>
              <p:nvPr/>
            </p:nvSpPr>
            <p:spPr bwMode="auto">
              <a:xfrm>
                <a:off x="7095" y="6310"/>
                <a:ext cx="825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200" i="0" u="none" strike="noStrike" cap="none" normalizeH="0" baseline="-2500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en-US" sz="160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67" name="AutoShape 30"/>
              <p:cNvCxnSpPr>
                <a:cxnSpLocks noChangeShapeType="1"/>
              </p:cNvCxnSpPr>
              <p:nvPr/>
            </p:nvCxnSpPr>
            <p:spPr bwMode="auto">
              <a:xfrm flipV="1">
                <a:off x="7375" y="6240"/>
                <a:ext cx="0" cy="1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5" name="Group 4"/>
          <p:cNvGrpSpPr/>
          <p:nvPr/>
        </p:nvGrpSpPr>
        <p:grpSpPr>
          <a:xfrm>
            <a:off x="1197149" y="5717456"/>
            <a:ext cx="365993" cy="457373"/>
            <a:chOff x="1187624" y="5661248"/>
            <a:chExt cx="365993" cy="457373"/>
          </a:xfrm>
        </p:grpSpPr>
        <p:grpSp>
          <p:nvGrpSpPr>
            <p:cNvPr id="170" name="Group 1062"/>
            <p:cNvGrpSpPr>
              <a:grpSpLocks/>
            </p:cNvGrpSpPr>
            <p:nvPr/>
          </p:nvGrpSpPr>
          <p:grpSpPr bwMode="auto">
            <a:xfrm>
              <a:off x="1187624" y="5661248"/>
              <a:ext cx="365993" cy="457373"/>
              <a:chOff x="1683" y="9511"/>
              <a:chExt cx="584" cy="767"/>
            </a:xfrm>
          </p:grpSpPr>
          <p:sp>
            <p:nvSpPr>
              <p:cNvPr id="171" name="AutoShape 1066"/>
              <p:cNvSpPr>
                <a:spLocks noChangeArrowheads="1"/>
              </p:cNvSpPr>
              <p:nvPr/>
            </p:nvSpPr>
            <p:spPr bwMode="auto">
              <a:xfrm rot="16200000">
                <a:off x="1591" y="9603"/>
                <a:ext cx="767" cy="584"/>
              </a:xfrm>
              <a:prstGeom prst="hexagon">
                <a:avLst>
                  <a:gd name="adj" fmla="val 32700"/>
                  <a:gd name="vf" fmla="val 115470"/>
                </a:avLst>
              </a:prstGeom>
              <a:ln>
                <a:solidFill>
                  <a:srgbClr val="FF0000"/>
                </a:solidFill>
                <a:headEnd/>
                <a:tailE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73" name="AutoShape 1065"/>
              <p:cNvCxnSpPr>
                <a:cxnSpLocks noChangeShapeType="1"/>
              </p:cNvCxnSpPr>
              <p:nvPr/>
            </p:nvCxnSpPr>
            <p:spPr bwMode="auto">
              <a:xfrm flipH="1">
                <a:off x="2206" y="9751"/>
                <a:ext cx="0" cy="314"/>
              </a:xfrm>
              <a:prstGeom prst="straightConnector1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cxnSp>
          <p:nvCxnSpPr>
            <p:cNvPr id="174" name="AutoShape 1065"/>
            <p:cNvCxnSpPr>
              <a:cxnSpLocks noChangeShapeType="1"/>
            </p:cNvCxnSpPr>
            <p:nvPr/>
          </p:nvCxnSpPr>
          <p:spPr bwMode="auto">
            <a:xfrm flipH="1">
              <a:off x="1475656" y="5805264"/>
              <a:ext cx="0" cy="187243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</p:cxnSp>
      </p:grpSp>
      <p:sp>
        <p:nvSpPr>
          <p:cNvPr id="122" name="AutoShape 1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049675" y="5836924"/>
            <a:ext cx="457200" cy="4680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5264300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3" grpId="0" animBg="1"/>
      <p:bldP spid="81" grpId="0" animBg="1"/>
      <p:bldP spid="80" grpId="0" animBg="1"/>
      <p:bldP spid="159" grpId="0"/>
      <p:bldP spid="160" grpId="0"/>
      <p:bldP spid="16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SHSPRING_PRESENTATION_TITLE" val="الترابط الكيميائي"/>
  <p:tag name="FLASHSPRING_ENABLE_BG_AUDIO_TAG" val="1"/>
  <p:tag name="FLASHSPRING_BG_AUDIO_FULL_PATH_TAG" val="C:\Documents and Settings\samy abu elela\Desktop\الأولاد\أغاني\طيبه.wav"/>
  <p:tag name="FLASHSPRING_BG_AUDIO_RELATIVE_PATH_TAG" val="..\..\..\..\..\..\..\..\..\Desktop\الأولاد\أغاني\طيبه.wav"/>
  <p:tag name="FLASHSPRING_BG_AUDIO_DURATION_TAG" val="270.9420166"/>
  <p:tag name="FLASHSPRING_BG_AUDIO_LOOP_TAG" val="1"/>
  <p:tag name="GENSWF_OUTPUT_FILE_NAME" val="الاتزان ﺍﻟﻜﻴﻤﻴﺎﺋﻲ"/>
  <p:tag name="ISPRING_ULTRA_SCORM_SLIDE_COUNT" val="4"/>
  <p:tag name="ISPRING_ULTRA_SCORM_DURATION" val="36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"/>
  <p:tag name="GENSWF_ADVANCE_TIME" val="0.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"/>
  <p:tag name="GENSWF_ADVANCE_TIME" val="0.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"/>
  <p:tag name="GENSWF_ADVANCE_TIME" val="0.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"/>
  <p:tag name="GENSWF_ADVANCE_TIME" val="0.0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</TotalTime>
  <Words>825</Words>
  <Application>Microsoft Office PowerPoint</Application>
  <PresentationFormat>عرض على الشاشة (3:4)‏</PresentationFormat>
  <Paragraphs>260</Paragraphs>
  <Slides>4</Slides>
  <Notes>4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انقلاب</vt:lpstr>
      <vt:lpstr>الشريحة 1</vt:lpstr>
      <vt:lpstr>الشريحة 2</vt:lpstr>
      <vt:lpstr>الشريحة 3</vt:lpstr>
      <vt:lpstr>الشريحة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fhoom</dc:creator>
  <cp:lastModifiedBy>fhoom</cp:lastModifiedBy>
  <cp:revision>2</cp:revision>
  <dcterms:created xsi:type="dcterms:W3CDTF">2013-10-29T17:52:02Z</dcterms:created>
  <dcterms:modified xsi:type="dcterms:W3CDTF">2014-05-10T22:36:18Z</dcterms:modified>
</cp:coreProperties>
</file>